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5" r:id="rId4"/>
    <p:sldId id="276" r:id="rId5"/>
    <p:sldId id="277" r:id="rId6"/>
    <p:sldId id="272" r:id="rId7"/>
    <p:sldId id="278" r:id="rId8"/>
    <p:sldId id="279" r:id="rId9"/>
    <p:sldId id="283" r:id="rId10"/>
    <p:sldId id="284" r:id="rId11"/>
    <p:sldId id="285" r:id="rId12"/>
    <p:sldId id="286" r:id="rId13"/>
    <p:sldId id="260" r:id="rId14"/>
    <p:sldId id="261" r:id="rId15"/>
    <p:sldId id="262" r:id="rId16"/>
    <p:sldId id="290" r:id="rId17"/>
    <p:sldId id="288" r:id="rId18"/>
    <p:sldId id="289" r:id="rId19"/>
    <p:sldId id="291" r:id="rId20"/>
    <p:sldId id="292" r:id="rId21"/>
    <p:sldId id="293" r:id="rId22"/>
    <p:sldId id="294" r:id="rId23"/>
    <p:sldId id="295" r:id="rId24"/>
    <p:sldId id="263" r:id="rId25"/>
    <p:sldId id="267" r:id="rId26"/>
    <p:sldId id="271" r:id="rId27"/>
    <p:sldId id="269" r:id="rId28"/>
    <p:sldId id="270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ini.1obraz.ru/#/document/99/901969284/" TargetMode="External"/><Relationship Id="rId2" Type="http://schemas.openxmlformats.org/officeDocument/2006/relationships/hyperlink" Target="http://mini.1obraz.ru/#/document/99/901969284/XA00M2O2MP/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mini.1obraz.ru/#/document/99/902389617/XA00MD62NS/" TargetMode="External"/><Relationship Id="rId2" Type="http://schemas.openxmlformats.org/officeDocument/2006/relationships/hyperlink" Target="http://mini.1obraz.ru/#/document/99/902389617/XA00M9G2N4/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ini.1obraz.ru/#/document/99/902389617/XA00MB82NL/" TargetMode="External"/><Relationship Id="rId2" Type="http://schemas.openxmlformats.org/officeDocument/2006/relationships/hyperlink" Target="http://mini.1obraz.ru/#/document/99/902389617/XA00MES2O5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mini.1obraz.ru/#/document/16/2281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obraz.ru/#/document/113/6225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57618"/>
          </a:xfrm>
        </p:spPr>
        <p:txBody>
          <a:bodyPr anchor="ctr"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Организация ТПМПК в современных условиях на территории Шкотовского муниципального района </a:t>
            </a:r>
            <a:endParaRPr lang="ru-RU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861048"/>
            <a:ext cx="7918648" cy="151216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Н. Танеева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Председатель Территориальной ПМПК 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Шкотовского муниципального района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7988424" cy="4536504"/>
          </a:xfrm>
        </p:spPr>
        <p:txBody>
          <a:bodyPr>
            <a:normAutofit fontScale="92500" lnSpcReduction="20000"/>
          </a:bodyPr>
          <a:lstStyle/>
          <a:p>
            <a:pPr lvl="0" algn="ctr">
              <a:buClr>
                <a:srgbClr val="2DA2BF"/>
              </a:buClr>
            </a:pPr>
            <a:r>
              <a:rPr lang="ru-RU" sz="2200" dirty="0">
                <a:solidFill>
                  <a:srgbClr val="46464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Некоторые дети могут иметь и справку об инвалидности и заключение ПМПК (глухие, слепые, дети с </a:t>
            </a:r>
            <a:r>
              <a:rPr lang="ru-RU" sz="2200" dirty="0" err="1">
                <a:solidFill>
                  <a:srgbClr val="46464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тяжелыми</a:t>
            </a:r>
            <a:r>
              <a:rPr lang="ru-RU" sz="2200" dirty="0">
                <a:solidFill>
                  <a:srgbClr val="46464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множественными нарушениями развития и т. д.).</a:t>
            </a:r>
          </a:p>
          <a:p>
            <a:pPr lvl="0" algn="ctr">
              <a:buClr>
                <a:srgbClr val="2DA2BF"/>
              </a:buClr>
            </a:pPr>
            <a:r>
              <a:rPr lang="ru-RU" sz="2200" dirty="0">
                <a:solidFill>
                  <a:srgbClr val="46464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Статус инвалида гражданам России присваивает Бюро медико-социальной экспертизы (</a:t>
            </a:r>
            <a:r>
              <a:rPr lang="ru-RU" sz="22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 tooltip="1. Настоящие Правила определяют в соответствии с Федеральным законом О социальной защите инвалидов в Российской Федерации порядок и условия признания лица инвалидом. Признание лица (далее - гражданин) инвалидом осуществляется..."/>
              </a:rPr>
              <a:t>п. 1</a:t>
            </a:r>
            <a:r>
              <a:rPr lang="ru-RU" sz="2200" dirty="0">
                <a:solidFill>
                  <a:srgbClr val="46464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Правил, </a:t>
            </a:r>
            <a:r>
              <a:rPr lang="ru-RU" sz="2200" dirty="0" err="1">
                <a:solidFill>
                  <a:srgbClr val="46464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утвержденных</a:t>
            </a:r>
            <a:r>
              <a:rPr lang="ru-RU" sz="2200" dirty="0">
                <a:solidFill>
                  <a:srgbClr val="46464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постановлением Правительства РФ от 20 февраля 2006 г. № 95</a:t>
            </a:r>
            <a:r>
              <a:rPr lang="ru-RU" sz="2200" dirty="0">
                <a:solidFill>
                  <a:srgbClr val="46464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endParaRPr lang="ru-RU" sz="2200" dirty="0" smtClean="0">
              <a:solidFill>
                <a:srgbClr val="46464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buClr>
                <a:srgbClr val="2DA2BF"/>
              </a:buClr>
            </a:pPr>
            <a:r>
              <a:rPr lang="ru-RU" sz="2200" dirty="0" smtClean="0">
                <a:solidFill>
                  <a:srgbClr val="46464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Получение </a:t>
            </a:r>
            <a:r>
              <a:rPr lang="ru-RU" sz="2200" dirty="0">
                <a:solidFill>
                  <a:srgbClr val="46464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справки об инвалидности и индивидуальной программы реабилитации или </a:t>
            </a:r>
            <a:r>
              <a:rPr lang="ru-RU" sz="2200" dirty="0" err="1">
                <a:solidFill>
                  <a:srgbClr val="46464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абилитации</a:t>
            </a:r>
            <a:r>
              <a:rPr lang="ru-RU" sz="2200" dirty="0">
                <a:solidFill>
                  <a:srgbClr val="46464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(ИПРА) не всегда требует изменений условий и программы образования </a:t>
            </a:r>
            <a:r>
              <a:rPr lang="ru-RU" sz="2200" dirty="0" err="1">
                <a:solidFill>
                  <a:srgbClr val="46464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sz="2200" dirty="0">
                <a:solidFill>
                  <a:srgbClr val="46464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200" dirty="0" smtClean="0">
              <a:solidFill>
                <a:srgbClr val="46464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buClr>
                <a:srgbClr val="2DA2BF"/>
              </a:buClr>
            </a:pPr>
            <a:r>
              <a:rPr lang="ru-RU" sz="2200" dirty="0" smtClean="0">
                <a:solidFill>
                  <a:srgbClr val="46464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Например</a:t>
            </a:r>
            <a:r>
              <a:rPr lang="ru-RU" sz="2200" dirty="0">
                <a:solidFill>
                  <a:srgbClr val="46464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дети с соматическими заболеваниями – заболеваниями сердца и сосудов, дыхательной системы, печени и почек, желудочно-кишечного тракта могут обучаться по основной образовательной программе и не посещать ПМПК.</a:t>
            </a:r>
          </a:p>
          <a:p>
            <a:pPr lvl="0" algn="ctr">
              <a:buClr>
                <a:srgbClr val="2DA2BF"/>
              </a:buClr>
            </a:pPr>
            <a:r>
              <a:rPr lang="ru-RU" sz="2200" b="1" dirty="0">
                <a:solidFill>
                  <a:srgbClr val="46464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Внимание:</a:t>
            </a:r>
            <a:r>
              <a:rPr lang="ru-RU" sz="2200" dirty="0">
                <a:solidFill>
                  <a:srgbClr val="46464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обучающийся с ОВЗ не всегда является инвалидом, а </a:t>
            </a:r>
            <a:r>
              <a:rPr lang="ru-RU" sz="2200" dirty="0" err="1">
                <a:solidFill>
                  <a:srgbClr val="46464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ребенок</a:t>
            </a:r>
            <a:r>
              <a:rPr lang="ru-RU" sz="2200" dirty="0">
                <a:solidFill>
                  <a:srgbClr val="46464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 инвалидность может не нуждаться в создании специальных условий обучения.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6503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060432" cy="4824536"/>
          </a:xfrm>
        </p:spPr>
        <p:txBody>
          <a:bodyPr anchor="ctr">
            <a:normAutofit fontScale="92500" lnSpcReduction="10000"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Рекомендацию для обращения в ТПМПК родители могут получить в ДОУ, в школе, где ребёнок обучается, а также на приёме у педиатра, невролога,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оталаринголога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окулиста и др. специалистов. Родители могут обратиться самостоятельно в комиссию если заметили особенности в развитии ребёнка.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обращении в ТПМК родитель (законный представитель) представляет следующие документы:</a:t>
            </a:r>
          </a:p>
          <a:p>
            <a:pPr marL="342900" indent="-342900" algn="ctr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к/к документа, удостоверяющий личность; </a:t>
            </a:r>
          </a:p>
          <a:p>
            <a:pPr marL="342900" indent="-342900" algn="ctr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к/к свидетельства о рождении ребёнка;</a:t>
            </a:r>
          </a:p>
          <a:p>
            <a:pPr marL="342900" indent="-342900" algn="ctr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образовательной организации, медицинской организации и др. (при наличии);</a:t>
            </a:r>
          </a:p>
          <a:p>
            <a:pPr marL="342900" indent="-342900" algn="ctr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педагогического консилиума ОО;</a:t>
            </a:r>
          </a:p>
          <a:p>
            <a:pPr marL="342900" indent="-342900" algn="ctr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Подробную выписку из истории развития ребёнка с заключением врачей, наблюдающих ребёнка в медицинской организации;</a:t>
            </a:r>
          </a:p>
          <a:p>
            <a:pPr marL="342900" indent="-342900" algn="ctr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Характеристику обучающегося, выданную ОО;</a:t>
            </a:r>
          </a:p>
          <a:p>
            <a:pPr marL="342900" indent="-342900" algn="ctr">
              <a:buFont typeface="Wingdings" panose="05000000000000000000" pitchFamily="2" charset="2"/>
              <a:buChar char="§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Письменные работы по русскому языку, математике, результаты самостоятельной деятельности ребёнка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797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492480" cy="460851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результатам обследования любого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возрасте от 0 до 18 лет специалистами ПМПК родителю (законному представителю)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выдается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заключение, содержащее описание состояния высших психических функций (речи, мышления, восприятия, воображения, памяти)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 рекомендации, определяющие образовательную программу, форму обучения и направления работы специалистов сопровождения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ctr"/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Предоставление заключения ПМПК в образовательные организации является добровольным решением родителя.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0857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481328"/>
            <a:ext cx="8435280" cy="4827992"/>
          </a:xfrm>
        </p:spPr>
        <p:txBody>
          <a:bodyPr>
            <a:normAutofit fontScale="92500" lnSpcReduction="20000"/>
          </a:bodyPr>
          <a:lstStyle/>
          <a:p>
            <a:pPr indent="539750" algn="just">
              <a:buSzPct val="65000"/>
              <a:buFont typeface="Wingdings" pitchFamily="2" charset="2"/>
              <a:buChar char="ü"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обоснованные выводы о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наличии либо отсутствии у ребенка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особенностей в физическом и (или) психическом развитии и (или)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отклонений в поведении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539750" algn="just">
              <a:buSzPct val="65000"/>
              <a:buFont typeface="Wingdings" pitchFamily="2" charset="2"/>
              <a:buChar char="ü"/>
            </a:pP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наличие либо отсутствие необходимости создания условий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для получения ребенком образования, коррекции нарушений развития и социальной адаптации на основе специальных педагогических подходов;</a:t>
            </a:r>
          </a:p>
          <a:p>
            <a:pPr indent="539750" algn="just">
              <a:buSzPct val="65000"/>
              <a:buFont typeface="Wingdings" pitchFamily="2" charset="2"/>
              <a:buChar char="ü"/>
            </a:pP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рекомендации по определению формы получения образования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, образовательной программы, которую ребенок может освоить, форм и методов </a:t>
            </a:r>
            <a:r>
              <a:rPr lang="ru-RU" altLang="ru-RU" sz="2800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помощи, созданию специальных условий для получения образования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498178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Результат диагностики в ПМПК – коллегиальное заключение, в котором указываются:</a:t>
            </a:r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688632"/>
          </a:xfrm>
        </p:spPr>
        <p:txBody>
          <a:bodyPr>
            <a:normAutofit fontScale="77500" lnSpcReduction="20000"/>
          </a:bodyPr>
          <a:lstStyle/>
          <a:p>
            <a:pPr indent="539750" algn="just">
              <a:buSzPct val="65000"/>
              <a:buNone/>
            </a:pPr>
            <a:r>
              <a:rPr lang="ru-RU" alt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комиссии носит рекомендательный характер.</a:t>
            </a:r>
          </a:p>
          <a:p>
            <a:pPr indent="539750" algn="just">
              <a:buSzPct val="65000"/>
              <a:buNone/>
            </a:pPr>
            <a:r>
              <a:rPr lang="ru-RU" alt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ПМПК ребенка с ОВЗ, как и индивидуальная программа реабилитации и (или) </a:t>
            </a:r>
            <a:r>
              <a:rPr lang="ru-RU" altLang="ru-RU" sz="2800" dirty="0" err="1" smtClean="0">
                <a:latin typeface="Times New Roman" pitchFamily="18" charset="0"/>
                <a:cs typeface="Times New Roman" pitchFamily="18" charset="0"/>
              </a:rPr>
              <a:t>абилитации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ребенка-инвалида,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для родителей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(законных представителей) носит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заявительный характер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(они имеют право не представлять эти документы в образовательные и иные организации). </a:t>
            </a:r>
          </a:p>
          <a:p>
            <a:pPr indent="539750" algn="just">
              <a:buSzPct val="65000"/>
              <a:buNone/>
            </a:pPr>
            <a:r>
              <a:rPr lang="ru-RU" alt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Представленное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в образовательную организацию заключение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ПМПК и/или ИПРА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является основанием для создания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органами исполнительной власти субъектов Российской Федерации, осуществляющими государственное управление в сфере образования, и/или органами местного самоуправления, осуществляющими управление в сфере образования, образовательными организациями, иными органами и организациями в соответствии с их компетенцией специальных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условий для обучения и воспитания детей.</a:t>
            </a:r>
          </a:p>
          <a:p>
            <a:pPr indent="539750" algn="just">
              <a:buSzPct val="65000"/>
              <a:buNone/>
            </a:pPr>
            <a:r>
              <a:rPr lang="ru-RU" alt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комиссии действительно для представления в указанные органы, организации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в течение календарного года с даты его подписания.</a:t>
            </a:r>
          </a:p>
          <a:p>
            <a:pPr indent="539750" algn="just">
              <a:buSzPct val="65000"/>
              <a:buNone/>
            </a:pPr>
            <a:r>
              <a:rPr lang="ru-RU" alt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 В случае несогласия с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заключением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территориальной ПМПК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можно обжаловать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его в центральную ПМПК.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Важное</a:t>
            </a:r>
            <a:r>
              <a:rPr lang="ru-RU" alt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!</a:t>
            </a:r>
            <a:endParaRPr lang="ru-RU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24936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Рекомендации ПМПК по созданию специальных условий обучения и воспитания ребенка в образовательный организации: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680520"/>
          </a:xfrm>
        </p:spPr>
        <p:txBody>
          <a:bodyPr>
            <a:normAutofit fontScale="92500" lnSpcReduction="10000"/>
          </a:bodyPr>
          <a:lstStyle/>
          <a:p>
            <a:pPr marL="624078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1.Образовательная программа </a:t>
            </a:r>
          </a:p>
          <a:p>
            <a:pPr marL="624078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Форма обучения (в соответствии с рекомендациями врачебной комиссии)</a:t>
            </a:r>
          </a:p>
          <a:p>
            <a:pPr marL="624078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Режим обучения </a:t>
            </a:r>
          </a:p>
          <a:p>
            <a:pPr marL="624078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Форма получения образования </a:t>
            </a:r>
          </a:p>
          <a:p>
            <a:pPr marL="624078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Обеспечение архитектурной доступности </a:t>
            </a:r>
          </a:p>
          <a:p>
            <a:pPr marL="624078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6. Специальные технические средства обучения </a:t>
            </a:r>
          </a:p>
          <a:p>
            <a:pPr marL="624078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7. Предоставление услуг ассистента (помощника)</a:t>
            </a:r>
          </a:p>
          <a:p>
            <a:pPr marL="624078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Предоставление услуг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тьютора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8. Специальные учебники </a:t>
            </a:r>
          </a:p>
          <a:p>
            <a:pPr marL="624078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9. Другие специальные условия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60648"/>
            <a:ext cx="8060432" cy="4464496"/>
          </a:xfrm>
        </p:spPr>
        <p:txBody>
          <a:bodyPr anchor="ctr">
            <a:normAutofit fontScale="92500" lnSpcReduction="10000"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Как разработать адаптированную основную образовательную программу для детей с 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ОВЗ</a:t>
            </a:r>
          </a:p>
          <a:p>
            <a:pPr algn="ctr"/>
            <a:endParaRPr lang="ru-R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Адаптированная образовательная программа (далее – АОП) 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образовательная программа, адаптированная для обучения лиц с ограниченными возможностями здоровья с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учетом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особенностей их психофизического развития, индивидуальных возможностей и при необходимости обеспечивающая коррекцию нарушений развития и социальную адаптацию указанных лиц (</a:t>
            </a:r>
            <a:r>
              <a:rPr lang="ru-RU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 tooltip="28) адаптированная образовательная программа - образовательная программа, адаптированная для обучения лиц с ограниченными возможностями здоровья с учетом особенностей их психофизического развития, индивидуальных возможностей и..."/>
              </a:rPr>
              <a:t>п. 28 ст. 2 Закона от 29 декабря 2012 г. № 273-ФЗ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 Она определяет содержание образования и условия организации обучения и воспитания обучающихся с ОВЗ (</a:t>
            </a:r>
            <a:r>
              <a:rPr lang="ru-RU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 tooltip="1. Содержание образования и условия организации обучения и воспитания обучающихся с ограниченными возможностями здоровья определяются адаптированной образовательной программой, а для инвалидов также в соответствии с..."/>
              </a:rPr>
              <a:t>ч. 1 ст. 79 Закона от 29 декабря 2012 г. № 273-ФЗ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0211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8776"/>
                <a:gridCol w="43308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Категория учащихся с ОВЗ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Варианты АООП ФГОС НОО обучающихся с ОВЗ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Глухие дети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1.1, 1.2, 1.3, 1.4 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Слабослышащие дети 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2.1, 2.2, 2.3 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Слепые дети 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3.1, 3.2, 3.3, 3.4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Слабовидящие дети 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4.1, 4.2, 4.3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Дети с ТНР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5.1, 5.2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Дети с НОДА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6.1, 6.2, 6.3, 6.4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Дети с ЗПР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7.1, 7.2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Дети с РАС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8.1, 8.2, 8.3, 8.4 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ВАРИАТИВНОСТЬ ФГОС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46056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Категория учащихся с ОВЗ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ФГОС образования обучающихся с умственной отсталостью (интеллектуальными нарушениями)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Учащиеся с умственной отсталостью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Варианты 1, 2</a:t>
                      </a:r>
                    </a:p>
                    <a:p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ВАРИАТИВНОСТЬ ФГОС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8125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Определение варианта АООП НОО для обучающегося с ОВЗ осуществляется на основе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рекомендаций ПМПК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сформулированных по результатам его комплексного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обследования, в случае наличия у обучающегося инвалидности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учетом СИПР и мнения родителей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(законных представителей).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Вариативность АООП НОО</a:t>
            </a:r>
            <a:endParaRPr lang="ru-RU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742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88640"/>
            <a:ext cx="7416824" cy="13647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правовые акты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144577"/>
            <a:ext cx="1800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уровни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1891773"/>
            <a:ext cx="32403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международный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3159157"/>
            <a:ext cx="32403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федеральный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47864" y="4426541"/>
            <a:ext cx="32403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региональный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48123" y="5589240"/>
            <a:ext cx="331236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муниципальный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9068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ст. 44. Права, обязанности и ответственность в сфере образования родителей (законных представителей) несовершеннолетних обучающихся</a:t>
            </a: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5949280"/>
            <a:ext cx="4040188" cy="64807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имеют право: 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5436096" y="5410200"/>
            <a:ext cx="3250705" cy="76200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обязаны: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251520" y="1916832"/>
            <a:ext cx="4752528" cy="396044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……присутствовать при обследовании детей ПМПК, обсуждении результатов обследования и рекомендаций, полученных по результатам обследования, высказывать свое мнение относительно предлагаемых условий для организации обучения и воспитания детей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5148064" y="1844824"/>
            <a:ext cx="3538736" cy="3541233"/>
          </a:xfrm>
        </p:spPr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обеспечить получение детьми общего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1401289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Педагогические работники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обязаны: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учитывать особенности психофизического развития обучающихся и состояние их здоровья, 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соблюдать специальные условия, необходимые для получения образования лицами с ОВЗ, </a:t>
            </a: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взаимодействовать при необходимости с медицинскими организациями.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363272" cy="108012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ст. 48. Обязанности и ответственность педагогических работников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4718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544522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Неудовлетворительные результаты промежуточной аттестации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одному или нескольким учебным предметам, курсам, дисциплинам (модулям) образовательной программы или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непрохождение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промежуточной аттестации при отсутствии уважительных причин признаются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академической задолженностью.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8. Обучающиеся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не прошедшие промежуточной аттестации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уважительным причинам или имеющие академическую задолженность,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переводятся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следующий класс или на следующий курс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условно.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424936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9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ст. 58. Промежуточная аттестация обучающихся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5180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«Обучающиеся по образовательным программам, не ликвидировавшие в установленные сроки академической задолженности с момента ее образования, по усмотрению их родителей (законных представителей) оставляются на повторное обучение,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переводятся на обучение по адаптированным образовательным программам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соответствии с рекомендациями ПМПК либо на обучение по индивидуальному учебному плану».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Вопрос о повторном обучении решается образовательной организацией, а не в ПМПК!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Приказ Министерства образования и науки РФ</a:t>
            </a:r>
            <a:b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 30.08.13 № 1015</a:t>
            </a:r>
            <a:endParaRPr lang="ru-RU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0327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4726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Российской Федерации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образование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может быть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получено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1) в организациях, осуществляющих образовательную деятельность;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2) вне организаций, осуществляющих образовательную деятельность (в форме семейного образования и самообразования). </a:t>
            </a:r>
          </a:p>
          <a:p>
            <a:pPr>
              <a:buNone/>
            </a:pP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Обучениев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организациях, осуществляющих образовательную деятельность, с учетом потребностей, возможностей личности и в зависимости от объема обязательных занятий педагогического работника с обучающимися осуществляется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 очной,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очно-заочнойили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заочной форме. 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Обучение в форме семейного образования и самообразования осуществляется с правом последующего прохождения в соответствии с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ч. 3 ст. 34. ФЗ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промежуточной и государственной итоговой аттестации в организациях, осуществляющих образовательную деятельность.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85010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Формы получения образования и формы обучения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Режим обучения устанавливается, исходя из актуального состояния ребенка (в первую очередь, его возможности соблюдать правила социализированного поведения, а также готовности к эмоциональному и коммуникативному взаимодействию со сверстниками) и медицинских рекомендаций.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Рекомендованный режим может предполагать: полный учебный день, ограниченное время пребывания ребенка в образовательной организации, дополнительный выходной день, посещение группы кратковременного пребывания, дополнительный выходной день и т.п.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Режим обучения</a:t>
            </a:r>
            <a:endParaRPr lang="ru-RU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организации пространства, в котором осуществляется реализация АООП НОО, включая его архитектурную доступность и универсальный дизайн;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организации временного режима обучения; 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техническим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средствам обучения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специальным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учебникам, рабочим тетрадям, дидактическим материалам, компьютерным инструментам обучения, отвечающим особым образовательным потребностям обучающихся и позволяющим реализовывать выбранный вариант программы.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требований к материально-техническим условиям необходимым для реализации АООП определяется ФГОС и включает требования к: </a:t>
            </a:r>
            <a:endParaRPr lang="ru-RU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Приказы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России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30.08.2013 № 1015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09.11.2015 № 1309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30.08.2013 № 1014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Специальные технические средства обучения</a:t>
            </a:r>
            <a:endParaRPr lang="ru-RU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Вариант 1 для обучающихся с ОВЗ по АООП НОО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нуждается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спец. учебниках и пособиях, а варианты 2,3,4, вариант 2 для обучающихся с интеллект. нарушениями 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учебники и пособия, рекомендованные АООП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(Федеральный перечень учебников)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Специальные учебники </a:t>
            </a:r>
            <a:b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 дидактические пособия</a:t>
            </a:r>
            <a:endParaRPr lang="ru-RU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79512" y="1124744"/>
            <a:ext cx="8964488" cy="5400600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Декларация о правах умственно отсталых лиц от 20 декабря 1971г.; 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Декларация о правах инвалидов от 09.12.1975г.; 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Всемирная программа действий в отношении инвалидов от 3 декабря 1982г.; 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Стандартные правила обеспечения равных возможностей для инвалидов, 1993г.; 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Саламанкская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декларация» и «Рамки действий по образованию лиц с особыми потребностями», июнь 1994 г.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Международные документы:</a:t>
            </a:r>
            <a:endParaRPr lang="ru-RU" sz="3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356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124744"/>
            <a:ext cx="8892480" cy="547260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соответствии с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Конвенцией,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образование должно быть направлено на: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развитие умственных и физических способностей в самом полном объеме;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доступ инвалидов к образованию в местах своего непосредственного проживания, при котором обеспечивается разумное удовлетворение потребностей лица;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предоставление эффективных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мер индивидуальной поддержки в общей системе образования, облегчающих процесс обучения.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Ст. 24.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….государство обязано обеспечить равный доступ для всех детей с инвалидностью к образованию, и это должно происходить путем обеспечения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инклюзивности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системы образования.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2101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Федеральный закон от 3 мая 2012 г. № 46-ФЗ </a:t>
            </a:r>
            <a:b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«О ратификации Конвенции о правах инвалидов»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9660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8" cy="475252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Предусматривает меры:</a:t>
            </a: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Законодательного закрепления обеспечения равного доступа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детей-инвалидов и детей с ОВЗ к качественному образованию всех уровней, гарантированной реализации их права на инклюзивное образование по месту жительства, а также соблюдения права родителей на выбор образовательного учреждения и формы обучения для ребенка.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7862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Национальная стратегия действий в интересах детей на 2012 - 2017 годы </a:t>
            </a:r>
            <a:b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9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(утв. Указом Президента РФ от 1 июня 2012 г. № 761)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397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12968" cy="5400600"/>
          </a:xfrm>
        </p:spPr>
        <p:txBody>
          <a:bodyPr anchor="ctr">
            <a:normAutofit fontScale="92500" lnSpcReduction="1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документом является Закон «Об образовании в РФ» от 29.12.2012 года №273.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 статьёй 2 ФЗ – 273 определены основные понятия, обеспечивающие получение образования обучающимися с ОВЗ:</a:t>
            </a:r>
          </a:p>
          <a:p>
            <a:pPr algn="ctr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Обучающийся с ОВЗ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физическое лицо, имеющее недостатки в физическом и (или) психологическом развитии, подтверждённые ПМК и препятствующие получению образования без создания специальных условий;</a:t>
            </a:r>
          </a:p>
          <a:p>
            <a:pPr marL="342900" indent="-342900" algn="ctr">
              <a:buFont typeface="Wingdings" panose="05000000000000000000" pitchFamily="2" charset="2"/>
              <a:buChar char="§"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учебный план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учебный план, обеспечивающий освоение образовательной программы на основе индивидуализации её содержания с учётом особенностей и образовательных потребностей и индивидуальных возможностей;</a:t>
            </a:r>
          </a:p>
          <a:p>
            <a:pPr marL="342900" indent="-342900" algn="ctr">
              <a:buFont typeface="Wingdings" panose="05000000000000000000" pitchFamily="2" charset="2"/>
              <a:buChar char="§"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Инклюзивное образование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обеспечение равного доступа к образованию для всех обучающихся с учётом разнообразия особых образовательных потребностей и индивидуальных возможностей</a:t>
            </a:r>
          </a:p>
          <a:p>
            <a:pPr marL="342900" indent="-342900" algn="ctr">
              <a:buFont typeface="Wingdings" panose="05000000000000000000" pitchFamily="2" charset="2"/>
              <a:buChar char="§"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580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4882547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Специальные условия для получения образования обучающимися с ОВЗ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специальные образовательные программы и методы обучения и воспитания; 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специальные учебники, учебные пособия и дидактические материалы; 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специальные технические средства обучения коллективного и индивидуального пользования; 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предоставление услуг ассистента (помощника), оказывающего обучающимся необходимую техническую помощь; 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проведение групповых и индивидуальных коррекционных занятий; 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обеспечение доступа в здания организаций, осуществляющих образовательную деятельность; 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 другие условия, без которых невозможно или затруднено освоение образовательных программ обучающимися с ОВЗ.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ст. 79. Федеральный закон от 29.12.2012 г. </a:t>
            </a:r>
            <a:b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№273 – ФЗ «Об образовании в РФ»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671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"/>
            <a:ext cx="8132440" cy="1196752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 организовать обучение детей с ОВЗ и детей-инвалидов</a:t>
            </a:r>
            <a:b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9308" y="836712"/>
            <a:ext cx="8352928" cy="4392488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dirty="0"/>
              <a:t>Обучение и воспитание детей с ОВЗ, в том числе детей-инвалидов, как следует из </a:t>
            </a:r>
            <a:r>
              <a:rPr lang="ru-RU" u="sng" dirty="0">
                <a:hlinkClick r:id="rId2" tooltip="4. Образование обучающихся с ограниченными возможностями здоровья может быть организовано как совместно с другими обучающимися, так и в отдельных классах, группах или в отдельных организациях, осуществляющих образовательную деятельность."/>
              </a:rPr>
              <a:t>части 4</a:t>
            </a:r>
            <a:r>
              <a:rPr lang="ru-RU" dirty="0"/>
              <a:t> статьи 79, </a:t>
            </a:r>
            <a:r>
              <a:rPr lang="ru-RU" u="sng" dirty="0">
                <a:hlinkClick r:id="rId3" tooltip="5. Для обучающихся, осваивающих основные общеобразовательные программы и нуждающихся в длительном лечении, создаются образовательные организации, в том числе санаторные..."/>
              </a:rPr>
              <a:t>части 5</a:t>
            </a:r>
            <a:r>
              <a:rPr lang="ru-RU" dirty="0"/>
              <a:t> статьи 41 Закона от 29 декабря 2012 г. № 273-ФЗ, организуют:</a:t>
            </a:r>
          </a:p>
          <a:p>
            <a:pPr marL="457200" lvl="0" indent="-457200" algn="ctr">
              <a:buFont typeface="Wingdings" panose="05000000000000000000" pitchFamily="2" charset="2"/>
              <a:buChar char="§"/>
            </a:pPr>
            <a:r>
              <a:rPr lang="ru-RU" dirty="0"/>
              <a:t>в отдельных общеобразовательных организациях (бывшие специальные коррекционные школы с 1 по 8 вид), осуществляющих образовательную деятельность по адаптированным основным образовательным программам</a:t>
            </a:r>
            <a:r>
              <a:rPr lang="ru-RU" dirty="0" smtClean="0"/>
              <a:t>;</a:t>
            </a:r>
          </a:p>
          <a:p>
            <a:pPr marL="457200" lvl="0" indent="-457200" algn="ctr">
              <a:buFont typeface="Wingdings" panose="05000000000000000000" pitchFamily="2" charset="2"/>
              <a:buChar char="§"/>
            </a:pPr>
            <a:endParaRPr lang="ru-RU" dirty="0"/>
          </a:p>
          <a:p>
            <a:pPr marL="457200" lvl="0" indent="-457200" algn="ctr">
              <a:buFont typeface="Wingdings" panose="05000000000000000000" pitchFamily="2" charset="2"/>
              <a:buChar char="§"/>
            </a:pPr>
            <a:r>
              <a:rPr lang="ru-RU" dirty="0"/>
              <a:t>в общеобразовательных организациях, имеющих в своей структуре отдельные классы для детей с ОВЗ, в которых реализуются адаптированные основные образовательные программы (далее – АООП</a:t>
            </a:r>
            <a:r>
              <a:rPr lang="ru-RU" dirty="0" smtClean="0"/>
              <a:t>);</a:t>
            </a:r>
          </a:p>
          <a:p>
            <a:pPr marL="457200" lvl="0" indent="-457200" algn="ctr">
              <a:buFont typeface="Wingdings" panose="05000000000000000000" pitchFamily="2" charset="2"/>
              <a:buChar char="§"/>
            </a:pPr>
            <a:endParaRPr lang="ru-RU" dirty="0"/>
          </a:p>
          <a:p>
            <a:pPr marL="457200" lvl="0" indent="-457200" algn="ctr">
              <a:buFont typeface="Wingdings" panose="05000000000000000000" pitchFamily="2" charset="2"/>
              <a:buChar char="§"/>
            </a:pPr>
            <a:r>
              <a:rPr lang="ru-RU" dirty="0"/>
              <a:t>в дошкольных образовательных организациях – в группах компенсирующей или комбинированной направленности, осуществляющих образовательную деятельность по АООП</a:t>
            </a:r>
            <a:r>
              <a:rPr lang="ru-RU" dirty="0" smtClean="0"/>
              <a:t>;</a:t>
            </a:r>
          </a:p>
          <a:p>
            <a:pPr marL="457200" lvl="0" indent="-457200" algn="ctr">
              <a:buFont typeface="Wingdings" panose="05000000000000000000" pitchFamily="2" charset="2"/>
              <a:buChar char="§"/>
            </a:pPr>
            <a:endParaRPr lang="ru-RU" dirty="0"/>
          </a:p>
          <a:p>
            <a:pPr marL="457200" lvl="0" indent="-457200" algn="ctr">
              <a:buFont typeface="Wingdings" panose="05000000000000000000" pitchFamily="2" charset="2"/>
              <a:buChar char="§"/>
            </a:pPr>
            <a:r>
              <a:rPr lang="ru-RU" dirty="0"/>
              <a:t>в общеобразовательных организациях (школах и детских садах), в которых </a:t>
            </a:r>
            <a:r>
              <a:rPr lang="ru-RU" dirty="0" err="1"/>
              <a:t>ребенок</a:t>
            </a:r>
            <a:r>
              <a:rPr lang="ru-RU" dirty="0"/>
              <a:t> с ОВЗ обучается совместно с обучающимися без нарушений здоровья по индивидуальной адаптированной образовательной </a:t>
            </a:r>
            <a:r>
              <a:rPr lang="ru-RU" dirty="0" smtClean="0"/>
              <a:t>программе</a:t>
            </a:r>
          </a:p>
          <a:p>
            <a:pPr lvl="0" algn="ctr"/>
            <a:r>
              <a:rPr lang="ru-RU" dirty="0" smtClean="0"/>
              <a:t> </a:t>
            </a:r>
            <a:r>
              <a:rPr lang="ru-RU" dirty="0"/>
              <a:t>(далее – АОП);</a:t>
            </a:r>
          </a:p>
          <a:p>
            <a:pPr marL="457200" lvl="0" indent="-457200" algn="ctr">
              <a:buFont typeface="Wingdings" panose="05000000000000000000" pitchFamily="2" charset="2"/>
              <a:buChar char="§"/>
            </a:pPr>
            <a:r>
              <a:rPr lang="ru-RU" dirty="0"/>
              <a:t>на дому или в медицинских организациях – для детей, нуждающихся в </a:t>
            </a:r>
            <a:r>
              <a:rPr lang="ru-RU" u="sng" dirty="0">
                <a:hlinkClick r:id="rId4"/>
              </a:rPr>
              <a:t>длительном лечении</a:t>
            </a:r>
            <a:r>
              <a:rPr lang="ru-RU" dirty="0"/>
              <a:t>, по индивидуальным учебным планам.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9513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7" y="0"/>
            <a:ext cx="8208911" cy="936104"/>
          </a:xfrm>
        </p:spPr>
        <p:txBody>
          <a:bodyPr anchor="ctr">
            <a:normAutofit/>
          </a:bodyPr>
          <a:lstStyle/>
          <a:p>
            <a:pPr algn="ctr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Кого считать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ребёнком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ОВЗ и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ребёнком-инвалидом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7" y="936104"/>
            <a:ext cx="8208910" cy="443711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 </a:t>
            </a:r>
            <a:r>
              <a:rPr lang="ru-RU" sz="2800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обучающимся с ОВЗ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могут быть отнесены дети:</a:t>
            </a:r>
          </a:p>
          <a:p>
            <a:pPr marL="342900" lvl="0" indent="-342900" algn="ctr">
              <a:spcAft>
                <a:spcPts val="51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нарушениями слуха (глухие, слабослышащие, позднооглохшие,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кохлеарно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имплантированные);</a:t>
            </a:r>
          </a:p>
          <a:p>
            <a:pPr marL="342900" lvl="0" indent="-342900" algn="ctr">
              <a:spcAft>
                <a:spcPts val="51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нарушениями зрения (слепые, слабовидящие);</a:t>
            </a:r>
          </a:p>
          <a:p>
            <a:pPr marL="342900" lvl="0" indent="-342900" algn="ctr">
              <a:spcAft>
                <a:spcPts val="51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тяжелыми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нарушениями речи;</a:t>
            </a:r>
          </a:p>
          <a:p>
            <a:pPr marL="342900" lvl="0" indent="-342900" algn="ctr">
              <a:spcAft>
                <a:spcPts val="51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нарушениями опорно-двигательного аппарата;</a:t>
            </a:r>
          </a:p>
          <a:p>
            <a:pPr marL="342900" lvl="0" indent="-342900" algn="ctr">
              <a:spcAft>
                <a:spcPts val="51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задержкой психического развития;</a:t>
            </a:r>
          </a:p>
          <a:p>
            <a:pPr marL="342900" lvl="0" indent="-342900" algn="ctr">
              <a:spcAft>
                <a:spcPts val="51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расстройствами аутистического спектра;</a:t>
            </a:r>
          </a:p>
          <a:p>
            <a:pPr marL="342900" lvl="0" indent="-342900" algn="ctr">
              <a:spcAft>
                <a:spcPts val="51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 сложными дефектами (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тяжелыми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 множественными нарушениями развития);</a:t>
            </a:r>
          </a:p>
          <a:p>
            <a:pPr marL="342900" lvl="0" indent="-342900" algn="ctr">
              <a:spcAft>
                <a:spcPts val="51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умственной отсталостью (интеллектуальными нарушениями).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14929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317</TotalTime>
  <Words>1665</Words>
  <Application>Microsoft Office PowerPoint</Application>
  <PresentationFormat>Экран (4:3)</PresentationFormat>
  <Paragraphs>184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7" baseType="lpstr">
      <vt:lpstr>Arial</vt:lpstr>
      <vt:lpstr>Lucida Sans Unicode</vt:lpstr>
      <vt:lpstr>Symbol</vt:lpstr>
      <vt:lpstr>Times New Roman</vt:lpstr>
      <vt:lpstr>Verdana</vt:lpstr>
      <vt:lpstr>Wingdings</vt:lpstr>
      <vt:lpstr>Wingdings 2</vt:lpstr>
      <vt:lpstr>Wingdings 3</vt:lpstr>
      <vt:lpstr>Открытая</vt:lpstr>
      <vt:lpstr>Организация ТПМПК в современных условиях на территории Шкотовского муниципального района </vt:lpstr>
      <vt:lpstr>Презентация PowerPoint</vt:lpstr>
      <vt:lpstr>Международные документы:</vt:lpstr>
      <vt:lpstr>Федеральный закон от 3 мая 2012 г. № 46-ФЗ    «О ратификации Конвенции о правах инвалидов» </vt:lpstr>
      <vt:lpstr>     Национальная стратегия действий в интересах детей на 2012 - 2017 годы  (утв. Указом Президента РФ от 1 июня 2012 г. № 761) </vt:lpstr>
      <vt:lpstr>Презентация PowerPoint</vt:lpstr>
      <vt:lpstr>ст. 79. Федеральный закон от 29.12.2012 г.  №273 – ФЗ «Об образовании в РФ»</vt:lpstr>
      <vt:lpstr>Как организовать обучение детей с ОВЗ и детей-инвалидов </vt:lpstr>
      <vt:lpstr>Кого считать ребёнком с ОВЗ и ребёнком-инвалидом</vt:lpstr>
      <vt:lpstr>Презентация PowerPoint</vt:lpstr>
      <vt:lpstr>Презентация PowerPoint</vt:lpstr>
      <vt:lpstr>Презентация PowerPoint</vt:lpstr>
      <vt:lpstr>    Результат диагностики в ПМПК – коллегиальное заключение, в котором указываются: </vt:lpstr>
      <vt:lpstr>Важное !</vt:lpstr>
      <vt:lpstr>    Рекомендации ПМПК по созданию специальных условий обучения и воспитания ребенка в образовательный организации:  </vt:lpstr>
      <vt:lpstr>Презентация PowerPoint</vt:lpstr>
      <vt:lpstr>ВАРИАТИВНОСТЬ ФГОС </vt:lpstr>
      <vt:lpstr>ВАРИАТИВНОСТЬ ФГОС</vt:lpstr>
      <vt:lpstr>Вариативность АООП НОО</vt:lpstr>
      <vt:lpstr>ст. 44. Права, обязанности и ответственность в сфере образования родителей (законных представителей) несовершеннолетних обучающихся</vt:lpstr>
      <vt:lpstr>ст. 48. Обязанности и ответственность педагогических работников  </vt:lpstr>
      <vt:lpstr>     ст. 58. Промежуточная аттестация обучающихся </vt:lpstr>
      <vt:lpstr>      Приказ Министерства образования и науки РФ от 30.08.13 № 1015</vt:lpstr>
      <vt:lpstr>       Формы получения образования и формы обучения</vt:lpstr>
      <vt:lpstr>Режим обучения</vt:lpstr>
      <vt:lpstr>Структура требований к материально-техническим условиям необходимым для реализации АООП определяется ФГОС и включает требования к: </vt:lpstr>
      <vt:lpstr>    Специальные технические средства обучения</vt:lpstr>
      <vt:lpstr>Специальные учебники  и дидактические пособия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Home</cp:lastModifiedBy>
  <cp:revision>59</cp:revision>
  <dcterms:created xsi:type="dcterms:W3CDTF">2017-11-19T11:45:35Z</dcterms:created>
  <dcterms:modified xsi:type="dcterms:W3CDTF">2018-02-12T12:34:30Z</dcterms:modified>
</cp:coreProperties>
</file>