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sldIdLst>
    <p:sldId id="382" r:id="rId2"/>
    <p:sldId id="394" r:id="rId3"/>
    <p:sldId id="383" r:id="rId4"/>
    <p:sldId id="396" r:id="rId5"/>
    <p:sldId id="384" r:id="rId6"/>
    <p:sldId id="385" r:id="rId7"/>
    <p:sldId id="388" r:id="rId8"/>
    <p:sldId id="392" r:id="rId9"/>
    <p:sldId id="389" r:id="rId10"/>
    <p:sldId id="390" r:id="rId11"/>
    <p:sldId id="398" r:id="rId12"/>
    <p:sldId id="397" r:id="rId13"/>
    <p:sldId id="3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82A5D0"/>
    <a:srgbClr val="C80000"/>
    <a:srgbClr val="860000"/>
    <a:srgbClr val="AC0000"/>
    <a:srgbClr val="680000"/>
    <a:srgbClr val="D9D4BD"/>
    <a:srgbClr val="F8EDEC"/>
    <a:srgbClr val="CDD6EF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85" d="100"/>
          <a:sy n="85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1506E-96D7-4548-AC4C-EA17AD3BCD4F}" type="datetimeFigureOut">
              <a:rPr lang="ru-RU" smtClean="0"/>
              <a:pPr/>
              <a:t>ср 06.04.22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9D954-984F-4357-AC13-38B598F0B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4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3915-1369-4872-8DF0-5619E89CF082}" type="datetime1">
              <a:rPr lang="ru-RU" smtClean="0"/>
              <a:t>ср 06.04.22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5B99-4D56-49B6-B8E9-E242F8CBC3C1}" type="datetime1">
              <a:rPr lang="ru-RU" smtClean="0"/>
              <a:t>ср 06.04.22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4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8B52-2E29-4BD5-AF7A-43304CAB0E4E}" type="datetime1">
              <a:rPr lang="ru-RU" smtClean="0"/>
              <a:t>ср 06.04.22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189C-E1F1-490C-B048-3B1B74773F29}" type="datetime1">
              <a:rPr lang="ru-RU" smtClean="0"/>
              <a:t>ср 06.04.22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0A82-D0B3-4E6D-A018-128556153CFC}" type="datetime1">
              <a:rPr lang="ru-RU" smtClean="0"/>
              <a:t>ср 06.04.22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2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ABA-8569-4470-ADAA-F452F768BE7A}" type="datetime1">
              <a:rPr lang="ru-RU" smtClean="0"/>
              <a:t>ср 06.04.22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5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D3CF-693E-4256-9221-25D8FF068815}" type="datetime1">
              <a:rPr lang="ru-RU" smtClean="0"/>
              <a:t>ср 06.04.22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9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9A48-5A0C-44FA-84F9-3EFBFD213882}" type="datetime1">
              <a:rPr lang="ru-RU" smtClean="0"/>
              <a:t>ср 06.04.22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1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35B-4450-458B-B896-B79A8E714D16}" type="datetime1">
              <a:rPr lang="ru-RU" smtClean="0"/>
              <a:t>ср 06.04.22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0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4CAC-EB83-47D0-B264-5EC2C8B8B347}" type="datetime1">
              <a:rPr lang="ru-RU" smtClean="0"/>
              <a:t>ср 06.04.22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6A6A-149F-4A04-A6D4-20AA50A2638A}" type="datetime1">
              <a:rPr lang="ru-RU" smtClean="0"/>
              <a:t>ср 06.04.22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3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08008-EC1B-4668-9382-E633989F613E}" type="datetime1">
              <a:rPr lang="ru-RU" smtClean="0"/>
              <a:t>ср 06.04.22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4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528" y="551002"/>
            <a:ext cx="8595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  </a:t>
            </a:r>
          </a:p>
          <a:p>
            <a:pPr algn="ctr" defTabSz="342900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 algn="ctr" defTabSz="342900"/>
            <a:r>
              <a:rPr lang="ru-RU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Средняя общеобразовательная школа № 25 с. Романовка "</a:t>
            </a:r>
          </a:p>
          <a:p>
            <a:pPr algn="ctr" defTabSz="342900"/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342900"/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Шкотовского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Приморского края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61419" y="1412776"/>
            <a:ext cx="7858041" cy="3168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100" dirty="0">
              <a:solidFill>
                <a:srgbClr val="00133A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endParaRPr lang="ru-RU" sz="1100" dirty="0">
              <a:solidFill>
                <a:srgbClr val="00133A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endParaRPr lang="ru-RU" sz="1100" dirty="0">
              <a:solidFill>
                <a:srgbClr val="00133A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br>
              <a:rPr lang="ru-RU" sz="3600" dirty="0">
                <a:solidFill>
                  <a:srgbClr val="00133A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школьных </a:t>
            </a:r>
          </a:p>
          <a:p>
            <a:pPr algn="ctr"/>
            <a:r>
              <a:rPr lang="ru-RU" sz="3200" b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образования</a:t>
            </a:r>
          </a:p>
          <a:p>
            <a:pPr algn="ctr"/>
            <a:endParaRPr lang="ru-RU" sz="1800" b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края</a:t>
            </a:r>
          </a:p>
          <a:p>
            <a:pPr algn="ctr"/>
            <a:endParaRPr lang="ru-RU" sz="3600" b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001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solidFill>
                  <a:srgbClr val="001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апреля 2022 года</a:t>
            </a:r>
            <a:endParaRPr lang="ru-RU" sz="2000" dirty="0">
              <a:solidFill>
                <a:srgbClr val="00133A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9" y="4293096"/>
            <a:ext cx="3467705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02" t="31883" r="33253" b="15161"/>
          <a:stretch/>
        </p:blipFill>
        <p:spPr>
          <a:xfrm>
            <a:off x="396809" y="1354224"/>
            <a:ext cx="8496944" cy="424847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10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6809" y="83522"/>
            <a:ext cx="8468219" cy="1552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133A"/>
                </a:solidFill>
              </a:rPr>
              <a:t>Приобретение: современной аудиторной  (учебной) магнитно-маркерной доски в виде сдвижной системы, с интерактивной панелью  75 " и многофункционального демонстрационного стола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6809" y="5305998"/>
            <a:ext cx="8351656" cy="1552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133A"/>
                </a:solidFill>
              </a:rPr>
              <a:t>Замена учебной мебели на современную и удобную:</a:t>
            </a:r>
          </a:p>
          <a:p>
            <a:r>
              <a:rPr lang="ru-RU" sz="2400" b="1" dirty="0">
                <a:solidFill>
                  <a:srgbClr val="00133A"/>
                </a:solidFill>
              </a:rPr>
              <a:t>15 столов, 30 стульев</a:t>
            </a:r>
          </a:p>
        </p:txBody>
      </p:sp>
    </p:spTree>
    <p:extLst>
      <p:ext uri="{BB962C8B-B14F-4D97-AF65-F5344CB8AC3E}">
        <p14:creationId xmlns:p14="http://schemas.microsoft.com/office/powerpoint/2010/main" val="221716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16988"/>
            <a:ext cx="7886700" cy="7647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Ученическая мебель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31" y="365364"/>
            <a:ext cx="2304256" cy="295616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 r="4675"/>
          <a:stretch/>
        </p:blipFill>
        <p:spPr>
          <a:xfrm>
            <a:off x="363435" y="746323"/>
            <a:ext cx="5184576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3" r="3691"/>
          <a:stretch/>
        </p:blipFill>
        <p:spPr>
          <a:xfrm>
            <a:off x="393071" y="4005064"/>
            <a:ext cx="3240360" cy="27639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28000" r="35978" b="5974"/>
          <a:stretch/>
        </p:blipFill>
        <p:spPr>
          <a:xfrm>
            <a:off x="4211960" y="3907733"/>
            <a:ext cx="47525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75961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Демонстрационный стол и рабочее место учителя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8" r="21815" b="14048"/>
          <a:stretch/>
        </p:blipFill>
        <p:spPr>
          <a:xfrm>
            <a:off x="395536" y="867537"/>
            <a:ext cx="4311840" cy="280831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t="19073" r="50001" b="12200"/>
          <a:stretch/>
        </p:blipFill>
        <p:spPr>
          <a:xfrm>
            <a:off x="4297710" y="3679065"/>
            <a:ext cx="43204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9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742" y="1124744"/>
            <a:ext cx="78867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Спасибо за внимание.</a:t>
            </a:r>
            <a:br>
              <a:rPr lang="ru-RU" sz="4800" b="1" dirty="0">
                <a:solidFill>
                  <a:srgbClr val="7030A0"/>
                </a:solidFill>
              </a:rPr>
            </a:br>
            <a:br>
              <a:rPr lang="ru-RU" sz="4800" b="1" dirty="0">
                <a:solidFill>
                  <a:srgbClr val="7030A0"/>
                </a:solidFill>
              </a:rPr>
            </a:br>
            <a:br>
              <a:rPr lang="ru-RU" sz="4800" b="1" dirty="0">
                <a:solidFill>
                  <a:srgbClr val="7030A0"/>
                </a:solidFill>
              </a:rPr>
            </a:b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21" b="20153"/>
          <a:stretch/>
        </p:blipFill>
        <p:spPr>
          <a:xfrm>
            <a:off x="745166" y="1124744"/>
            <a:ext cx="7794104" cy="45976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5789167"/>
            <a:ext cx="685800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i="1" dirty="0">
                <a:solidFill>
                  <a:srgbClr val="00133A"/>
                </a:solidFill>
              </a:rPr>
              <a:t>Всё  получится !</a:t>
            </a:r>
          </a:p>
        </p:txBody>
      </p:sp>
    </p:spTree>
    <p:extLst>
      <p:ext uri="{BB962C8B-B14F-4D97-AF65-F5344CB8AC3E}">
        <p14:creationId xmlns:p14="http://schemas.microsoft.com/office/powerpoint/2010/main" val="6937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784976" cy="10081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Обсуждение планов участия МБОУ «СОШ № 25 с. Романовка" 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в Федеральном проекте «Модернизация школьных систем образования» в Приморском крае,   с общественностью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258" r="27402" b="22541"/>
          <a:stretch/>
        </p:blipFill>
        <p:spPr>
          <a:xfrm>
            <a:off x="539553" y="1124744"/>
            <a:ext cx="3117993" cy="296589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t="16982" r="4925" b="18868"/>
          <a:stretch/>
        </p:blipFill>
        <p:spPr>
          <a:xfrm>
            <a:off x="539553" y="4090640"/>
            <a:ext cx="4752527" cy="2448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5815" r="3192" b="3428"/>
          <a:stretch/>
        </p:blipFill>
        <p:spPr>
          <a:xfrm>
            <a:off x="5292080" y="1124744"/>
            <a:ext cx="3384376" cy="468052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641206" y="5805265"/>
            <a:ext cx="3395290" cy="738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</a:rPr>
              <a:t>17 марта 2022 года</a:t>
            </a:r>
          </a:p>
        </p:txBody>
      </p:sp>
    </p:spTree>
    <p:extLst>
      <p:ext uri="{BB962C8B-B14F-4D97-AF65-F5344CB8AC3E}">
        <p14:creationId xmlns:p14="http://schemas.microsoft.com/office/powerpoint/2010/main" val="389797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Запланированные мероприятия,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u="sng" dirty="0">
                <a:solidFill>
                  <a:srgbClr val="FF0000"/>
                </a:solidFill>
              </a:rPr>
              <a:t>в рамках реализуемого 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5247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2000" dirty="0"/>
              <a:t>1.  </a:t>
            </a:r>
            <a:r>
              <a:rPr lang="ru-RU" sz="2800" dirty="0"/>
              <a:t>Капитальный ремонт фасада и кровли 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3" r="-319" b="13771"/>
          <a:stretch/>
        </p:blipFill>
        <p:spPr>
          <a:xfrm>
            <a:off x="402162" y="2146425"/>
            <a:ext cx="8346301" cy="43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0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648072"/>
          </a:xfrm>
        </p:spPr>
        <p:txBody>
          <a:bodyPr>
            <a:normAutofit/>
          </a:bodyPr>
          <a:lstStyle/>
          <a:p>
            <a:r>
              <a:rPr lang="ru-RU" sz="3200" b="1" dirty="0"/>
              <a:t>Вид школы сегодня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5" r="-1731" b="28443"/>
          <a:stretch/>
        </p:blipFill>
        <p:spPr>
          <a:xfrm>
            <a:off x="467544" y="836712"/>
            <a:ext cx="5619946" cy="267786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3" t="4577" r="1032" b="29445"/>
          <a:stretch/>
        </p:blipFill>
        <p:spPr>
          <a:xfrm>
            <a:off x="2771800" y="3514577"/>
            <a:ext cx="613508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3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32007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Вид школы - завтра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19" t="25487" r="29342" b="18766"/>
          <a:stretch/>
        </p:blipFill>
        <p:spPr>
          <a:xfrm>
            <a:off x="482227" y="508717"/>
            <a:ext cx="8208912" cy="54006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6002645"/>
            <a:ext cx="8619743" cy="718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</a:rPr>
              <a:t>Ремонт за счёт средств Федерального бюджета – стоимость работ по результатам аукциона   </a:t>
            </a:r>
            <a:r>
              <a:rPr lang="ru-RU" sz="2400" b="1" dirty="0">
                <a:solidFill>
                  <a:srgbClr val="C00000"/>
                </a:solidFill>
              </a:rPr>
              <a:t>41 325, 5 тыс. рублей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Контракт от 05.04.2022 года,  работы подрядчиком начаты </a:t>
            </a:r>
            <a:r>
              <a:rPr lang="ru-RU" sz="2400" b="1" dirty="0">
                <a:solidFill>
                  <a:srgbClr val="C00000"/>
                </a:solidFill>
              </a:rPr>
              <a:t>05 апреля 2022 года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0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36" t="27429" r="29388" b="27508"/>
          <a:stretch/>
        </p:blipFill>
        <p:spPr>
          <a:xfrm>
            <a:off x="179512" y="260648"/>
            <a:ext cx="8831354" cy="482453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6717" y="5448970"/>
            <a:ext cx="8496944" cy="54359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Кровля – </a:t>
            </a:r>
            <a:r>
              <a:rPr lang="ru-RU" sz="2800" b="1" dirty="0" err="1">
                <a:solidFill>
                  <a:srgbClr val="002060"/>
                </a:solidFill>
              </a:rPr>
              <a:t>металлочерепица</a:t>
            </a:r>
            <a:r>
              <a:rPr lang="ru-RU" sz="2800" b="1" dirty="0">
                <a:solidFill>
                  <a:srgbClr val="002060"/>
                </a:solidFill>
              </a:rPr>
              <a:t> (красного цвета),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Фасад  -   </a:t>
            </a:r>
            <a:r>
              <a:rPr lang="ru-RU" sz="2800" b="1" dirty="0" err="1">
                <a:solidFill>
                  <a:srgbClr val="002060"/>
                </a:solidFill>
              </a:rPr>
              <a:t>керамогранит</a:t>
            </a:r>
            <a:r>
              <a:rPr lang="ru-RU" sz="2800" b="1" dirty="0">
                <a:solidFill>
                  <a:srgbClr val="002060"/>
                </a:solidFill>
              </a:rPr>
              <a:t> (3 цвета)</a:t>
            </a:r>
          </a:p>
        </p:txBody>
      </p:sp>
    </p:spTree>
    <p:extLst>
      <p:ext uri="{BB962C8B-B14F-4D97-AF65-F5344CB8AC3E}">
        <p14:creationId xmlns:p14="http://schemas.microsoft.com/office/powerpoint/2010/main" val="66839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87" b="6878"/>
          <a:stretch/>
        </p:blipFill>
        <p:spPr>
          <a:xfrm>
            <a:off x="251520" y="91514"/>
            <a:ext cx="4608512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0" t="-14018" r="73" b="9314"/>
          <a:stretch/>
        </p:blipFill>
        <p:spPr>
          <a:xfrm>
            <a:off x="3707904" y="2749945"/>
            <a:ext cx="5184576" cy="381642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4334450"/>
            <a:ext cx="3395290" cy="96633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Кабинет физики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сегодня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69262" y="463573"/>
            <a:ext cx="3608784" cy="966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</a:rPr>
              <a:t>Оснащение школы средствами обучения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24128" y="1429912"/>
            <a:ext cx="3153917" cy="1019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</a:rPr>
              <a:t>Запланированные средства Федерального бюджета – 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           4 512, 02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23504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19560"/>
            <a:ext cx="8568952" cy="1512168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u="sng" dirty="0">
                <a:solidFill>
                  <a:srgbClr val="002060"/>
                </a:solidFill>
              </a:rPr>
            </a:br>
            <a:br>
              <a:rPr lang="ru-RU" sz="800" b="1" u="sng" dirty="0">
                <a:solidFill>
                  <a:srgbClr val="002060"/>
                </a:solidFill>
              </a:rPr>
            </a:br>
            <a:br>
              <a:rPr lang="ru-RU" sz="800" b="1" u="sng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Запланированное к приобретению оборудование по физике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/ в соответствии с Приказом Министерства Просвещения РФ от 23.08.2021 года № 590 /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620171"/>
          </a:xfrm>
        </p:spPr>
        <p:txBody>
          <a:bodyPr>
            <a:normAutofit/>
          </a:bodyPr>
          <a:lstStyle/>
          <a:p>
            <a:r>
              <a:rPr lang="ru-RU" sz="2400" dirty="0"/>
              <a:t>Демонстрационное оборудование </a:t>
            </a:r>
            <a:r>
              <a:rPr lang="ru-RU" sz="2000" dirty="0"/>
              <a:t>по темам учебной программы / Механика, колебания и волны, звуковые явления, электродинамика, оптика, молекулярная физика и термодинамика, астрономия и др./;</a:t>
            </a:r>
          </a:p>
          <a:p>
            <a:r>
              <a:rPr lang="ru-RU" sz="2400" dirty="0"/>
              <a:t>Лабораторное оборудование</a:t>
            </a:r>
            <a:r>
              <a:rPr lang="ru-RU" dirty="0"/>
              <a:t>, для реализации основной образовательной программы;</a:t>
            </a:r>
          </a:p>
          <a:p>
            <a:r>
              <a:rPr lang="ru-RU" sz="2400" dirty="0"/>
              <a:t>Цифровая лаборатория учителя </a:t>
            </a:r>
            <a:r>
              <a:rPr lang="en-US" sz="2400" dirty="0" err="1"/>
              <a:t>Releon</a:t>
            </a:r>
            <a:r>
              <a:rPr lang="en-US" sz="2400" dirty="0"/>
              <a:t> </a:t>
            </a:r>
            <a:r>
              <a:rPr lang="ru-RU" dirty="0"/>
              <a:t>(полный комплект), </a:t>
            </a:r>
            <a:r>
              <a:rPr lang="ru-RU" sz="2000" dirty="0"/>
              <a:t>для проведения демонстрационных и фронтальных экспериментов по физике, и в том числе исследовательской, проектной  деятельности </a:t>
            </a:r>
            <a:r>
              <a:rPr lang="ru-RU" sz="1800" dirty="0"/>
              <a:t>- </a:t>
            </a:r>
            <a:r>
              <a:rPr lang="ru-RU" sz="2000" dirty="0"/>
              <a:t>1 комплект ;</a:t>
            </a:r>
          </a:p>
          <a:p>
            <a:r>
              <a:rPr lang="ru-RU" sz="2400" dirty="0"/>
              <a:t>Цифровая лаборатория ученика</a:t>
            </a:r>
            <a:r>
              <a:rPr lang="en-US" sz="2400" dirty="0"/>
              <a:t> </a:t>
            </a:r>
            <a:r>
              <a:rPr lang="ru-RU" sz="1800" dirty="0"/>
              <a:t>- </a:t>
            </a:r>
            <a:r>
              <a:rPr lang="ru-RU" sz="2000" dirty="0"/>
              <a:t>1 комплект, для организации исследовательской, проектной  деятельности ;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7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43" t="31442" r="32080" b="14893"/>
          <a:stretch/>
        </p:blipFill>
        <p:spPr>
          <a:xfrm>
            <a:off x="128594" y="413217"/>
            <a:ext cx="9237334" cy="46085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9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7056" y="195838"/>
            <a:ext cx="8496944" cy="27179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Дизайн-проект нового кабинета физики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511" y="4967311"/>
            <a:ext cx="8992428" cy="1552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>
                <a:solidFill>
                  <a:srgbClr val="002060"/>
                </a:solidFill>
              </a:rPr>
              <a:t>Ремонт помещений кабинета № 28 и лаборантской физики:</a:t>
            </a:r>
          </a:p>
          <a:p>
            <a:r>
              <a:rPr lang="ru-RU" sz="2700" b="1" dirty="0">
                <a:solidFill>
                  <a:srgbClr val="002060"/>
                </a:solidFill>
              </a:rPr>
              <a:t>за счёт средств муниципалитета – сметная стоимость   </a:t>
            </a:r>
            <a:r>
              <a:rPr lang="ru-RU" sz="2700" b="1" dirty="0">
                <a:solidFill>
                  <a:srgbClr val="C00000"/>
                </a:solidFill>
              </a:rPr>
              <a:t>1 500 тыс. руб.</a:t>
            </a:r>
          </a:p>
          <a:p>
            <a:endParaRPr lang="ru-RU" sz="27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00133A"/>
                </a:solidFill>
              </a:rPr>
              <a:t>Отделка стен, полов, потолков и замена электроарматуры, с возможностью проведения  лабораторных практикумов и демонстрационных опытов</a:t>
            </a:r>
          </a:p>
        </p:txBody>
      </p:sp>
    </p:spTree>
    <p:extLst>
      <p:ext uri="{BB962C8B-B14F-4D97-AF65-F5344CB8AC3E}">
        <p14:creationId xmlns:p14="http://schemas.microsoft.com/office/powerpoint/2010/main" val="393291034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300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1_Тема Office</vt:lpstr>
      <vt:lpstr>Презентация PowerPoint</vt:lpstr>
      <vt:lpstr>Обсуждение планов участия МБОУ «СОШ № 25 с. Романовка"  в Федеральном проекте «Модернизация школьных систем образования» в Приморском крае,   с общественностью</vt:lpstr>
      <vt:lpstr>Запланированные мероприятия,  в рамках реализуемого  проекта</vt:lpstr>
      <vt:lpstr>Вид школы сегодня</vt:lpstr>
      <vt:lpstr>Вид школы - завтра</vt:lpstr>
      <vt:lpstr>Кровля – металлочерепица (красного цвета),  Фасад  -   керамогранит (3 цвета)</vt:lpstr>
      <vt:lpstr>Кабинет физики сегодня</vt:lpstr>
      <vt:lpstr>   Запланированное к приобретению оборудование по физике / в соответствии с Приказом Министерства Просвещения РФ от 23.08.2021 года № 590 /</vt:lpstr>
      <vt:lpstr>Дизайн-проект нового кабинета физики</vt:lpstr>
      <vt:lpstr>Презентация PowerPoint</vt:lpstr>
      <vt:lpstr>Ученическая мебель</vt:lpstr>
      <vt:lpstr>Демонстрационный стол и рабочее место учителя</vt:lpstr>
      <vt:lpstr>Спасибо за внимание.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Горностаева Юлия Викторовна</dc:creator>
  <cp:lastModifiedBy>Пользователь</cp:lastModifiedBy>
  <cp:revision>734</cp:revision>
  <dcterms:created xsi:type="dcterms:W3CDTF">2011-08-19T00:44:55Z</dcterms:created>
  <dcterms:modified xsi:type="dcterms:W3CDTF">2022-04-06T02:03:16Z</dcterms:modified>
</cp:coreProperties>
</file>