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C22544A-7EE6-4342-B048-85BDC9FD1C3A}" styleName="Средний стиль 2 —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13" Target="slides/slide11.xml" Type="http://schemas.openxmlformats.org/officeDocument/2006/relationships/slide"/>
  <Relationship Id="rId11" Target="slides/slide9.xml" Type="http://schemas.openxmlformats.org/officeDocument/2006/relationships/slide"/>
  <Relationship Id="rId18" Target="tableStyles.xml" Type="http://schemas.openxmlformats.org/officeDocument/2006/relationships/tableStyles"/>
  <Relationship Id="rId17" Target="slides/slide15.xml" Type="http://schemas.openxmlformats.org/officeDocument/2006/relationships/slide"/>
  <Relationship Id="rId10" Target="slides/slide8.xml" Type="http://schemas.openxmlformats.org/officeDocument/2006/relationships/slide"/>
  <Relationship Id="rId15" Target="slides/slide13.xml" Type="http://schemas.openxmlformats.org/officeDocument/2006/relationships/slide"/>
  <Relationship Id="rId9" Target="slides/slide7.xml" Type="http://schemas.openxmlformats.org/officeDocument/2006/relationships/slide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14" Target="slides/slide12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16" Target="slides/slide14.xml" Type="http://schemas.openxmlformats.org/officeDocument/2006/relationships/slide"/>
  <Relationship Id="rId12" Target="slides/slide10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45" name="GroupShape 4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6" name="Shape 46"/>
          <p:cNvSpPr txBox="true"/>
          <p:nvPr isPhoto="false">
            <p:ph idx="0" type="title"/>
          </p:nvPr>
        </p:nvSpPr>
        <p:spPr>
          <a:xfrm flipH="false" flipV="false" rot="0"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47" name="Shape 47"/>
          <p:cNvSpPr txBox="true"/>
          <p:nvPr isPhoto="false">
            <p:ph idx="0" type="body"/>
          </p:nvPr>
        </p:nvSpPr>
        <p:spPr>
          <a:xfrm flipH="false" flipV="false" rot="0">
            <a:off x="609480" y="1604520"/>
            <a:ext cx="10972440" cy="397728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, 2 Content over Content">
    <p:spTree>
      <p:nvGrpSpPr>
        <p:cNvPr hidden="false" id="40" name="GroupShape 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1" name="Shape 41"/>
          <p:cNvSpPr txBox="true"/>
          <p:nvPr isPhoto="false">
            <p:ph idx="0" type="title"/>
          </p:nvPr>
        </p:nvSpPr>
        <p:spPr>
          <a:xfrm flipH="false" flipV="false" rot="0"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42" name="Shape 42"/>
          <p:cNvSpPr txBox="true"/>
          <p:nvPr isPhoto="false">
            <p:ph idx="0" type="body"/>
          </p:nvPr>
        </p:nvSpPr>
        <p:spPr>
          <a:xfrm flipH="false" flipV="false" rot="0">
            <a:off x="609480" y="1604520"/>
            <a:ext cx="535428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43" name="Shape 43"/>
          <p:cNvSpPr txBox="true"/>
          <p:nvPr isPhoto="false">
            <p:ph idx="0" type="body"/>
          </p:nvPr>
        </p:nvSpPr>
        <p:spPr>
          <a:xfrm flipH="false" flipV="false" rot="0">
            <a:off x="6231960" y="1604520"/>
            <a:ext cx="535428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44" name="Shape 44"/>
          <p:cNvSpPr txBox="true"/>
          <p:nvPr isPhoto="false">
            <p:ph idx="0" type="body"/>
          </p:nvPr>
        </p:nvSpPr>
        <p:spPr>
          <a:xfrm flipH="false" flipV="false" rot="0">
            <a:off x="609480" y="3682080"/>
            <a:ext cx="1097244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, 2 Content and Content">
    <p:spTree>
      <p:nvGrpSpPr>
        <p:cNvPr hidden="false" id="48" name="GroupShape 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9" name="Shape 49"/>
          <p:cNvSpPr txBox="true"/>
          <p:nvPr isPhoto="false">
            <p:ph idx="0" type="title"/>
          </p:nvPr>
        </p:nvSpPr>
        <p:spPr>
          <a:xfrm flipH="false" flipV="false" rot="0"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50" name="Shape 50"/>
          <p:cNvSpPr txBox="true"/>
          <p:nvPr isPhoto="false">
            <p:ph idx="0" type="body"/>
          </p:nvPr>
        </p:nvSpPr>
        <p:spPr>
          <a:xfrm flipH="false" flipV="false" rot="0">
            <a:off x="609480" y="1604520"/>
            <a:ext cx="535428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51" name="Shape 51"/>
          <p:cNvSpPr txBox="true"/>
          <p:nvPr isPhoto="false">
            <p:ph idx="0" type="body"/>
          </p:nvPr>
        </p:nvSpPr>
        <p:spPr>
          <a:xfrm flipH="false" flipV="false" rot="0">
            <a:off x="6231960" y="1604520"/>
            <a:ext cx="5354280" cy="397728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52" name="Shape 52"/>
          <p:cNvSpPr txBox="true"/>
          <p:nvPr isPhoto="false">
            <p:ph idx="0" type="body"/>
          </p:nvPr>
        </p:nvSpPr>
        <p:spPr>
          <a:xfrm flipH="false" flipV="false" rot="0">
            <a:off x="609480" y="3682080"/>
            <a:ext cx="535428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Centered Text">
    <p:spTree>
      <p:nvGrpSpPr>
        <p:cNvPr hidden="false" id="53" name="GroupShape 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4" name="Shape 54"/>
          <p:cNvSpPr txBox="true"/>
          <p:nvPr isPhoto="false">
            <p:ph idx="0" type="subTitle"/>
          </p:nvPr>
        </p:nvSpPr>
        <p:spPr>
          <a:xfrm flipH="false" flipV="false" rot="0">
            <a:off x="609480" y="273600"/>
            <a:ext cx="10972440" cy="5307840"/>
          </a:xfrm>
          <a:prstGeom prst="rect">
            <a:avLst/>
          </a:prstGeom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/>
            <a:endParaRPr b="false" spc="-1" strike="noStrike" sz="3200"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17" name="GroupShape 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" name="Shape 18"/>
          <p:cNvSpPr txBox="true"/>
          <p:nvPr isPhoto="false">
            <p:ph idx="0" type="title"/>
          </p:nvPr>
        </p:nvSpPr>
        <p:spPr>
          <a:xfrm flipH="false" flipV="false" rot="0"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xfrm flipH="false" flipV="false" rot="0"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5" name="Shape 15"/>
          <p:cNvSpPr txBox="true"/>
          <p:nvPr isPhoto="false">
            <p:ph idx="0" type="body"/>
          </p:nvPr>
        </p:nvSpPr>
        <p:spPr>
          <a:xfrm flipH="false" flipV="false" rot="0">
            <a:off x="609480" y="1604520"/>
            <a:ext cx="5354280" cy="397728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6" name="Shape 16"/>
          <p:cNvSpPr txBox="true"/>
          <p:nvPr isPhoto="false">
            <p:ph idx="0" type="body"/>
          </p:nvPr>
        </p:nvSpPr>
        <p:spPr>
          <a:xfrm flipH="false" flipV="false" rot="0">
            <a:off x="6231960" y="1604520"/>
            <a:ext cx="5354280" cy="397728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39" name="GroupShape 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, 4 Content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9" name="Shape 9"/>
          <p:cNvSpPr txBox="true"/>
          <p:nvPr isPhoto="false">
            <p:ph idx="0" type="body"/>
          </p:nvPr>
        </p:nvSpPr>
        <p:spPr>
          <a:xfrm flipH="false" flipV="false" rot="0">
            <a:off x="609480" y="1604520"/>
            <a:ext cx="535428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0" name="Shape 10"/>
          <p:cNvSpPr txBox="true"/>
          <p:nvPr isPhoto="false">
            <p:ph idx="0" type="body"/>
          </p:nvPr>
        </p:nvSpPr>
        <p:spPr>
          <a:xfrm flipH="false" flipV="false" rot="0">
            <a:off x="6231960" y="1604520"/>
            <a:ext cx="535428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1" name="Shape 11"/>
          <p:cNvSpPr txBox="true"/>
          <p:nvPr isPhoto="false">
            <p:ph idx="0" type="body"/>
          </p:nvPr>
        </p:nvSpPr>
        <p:spPr>
          <a:xfrm flipH="false" flipV="false" rot="0">
            <a:off x="609480" y="3682080"/>
            <a:ext cx="535428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2" name="Shape 12"/>
          <p:cNvSpPr txBox="true"/>
          <p:nvPr isPhoto="false">
            <p:ph idx="0" type="body"/>
          </p:nvPr>
        </p:nvSpPr>
        <p:spPr>
          <a:xfrm flipH="false" flipV="false" rot="0">
            <a:off x="6231960" y="3682080"/>
            <a:ext cx="535428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Content and 2 Content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xfrm flipH="false" flipV="false" rot="0"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1" name="Shape 21"/>
          <p:cNvSpPr txBox="true"/>
          <p:nvPr isPhoto="false">
            <p:ph idx="0" type="body"/>
          </p:nvPr>
        </p:nvSpPr>
        <p:spPr>
          <a:xfrm flipH="false" flipV="false" rot="0">
            <a:off x="609480" y="1604520"/>
            <a:ext cx="5354280" cy="397728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2" name="Shape 22"/>
          <p:cNvSpPr txBox="true"/>
          <p:nvPr isPhoto="false">
            <p:ph idx="0" type="body"/>
          </p:nvPr>
        </p:nvSpPr>
        <p:spPr>
          <a:xfrm flipH="false" flipV="false" rot="0">
            <a:off x="6231960" y="1604520"/>
            <a:ext cx="535428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3" name="Shape 23"/>
          <p:cNvSpPr txBox="true"/>
          <p:nvPr isPhoto="false">
            <p:ph idx="0" type="body"/>
          </p:nvPr>
        </p:nvSpPr>
        <p:spPr>
          <a:xfrm flipH="false" flipV="false" rot="0">
            <a:off x="6231960" y="3682080"/>
            <a:ext cx="535428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, 6 Content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" name="Shape 25"/>
          <p:cNvSpPr txBox="true"/>
          <p:nvPr isPhoto="false">
            <p:ph idx="0" type="title"/>
          </p:nvPr>
        </p:nvSpPr>
        <p:spPr>
          <a:xfrm flipH="false" flipV="false" rot="0"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6" name="Shape 26"/>
          <p:cNvSpPr txBox="true"/>
          <p:nvPr isPhoto="false">
            <p:ph idx="0" type="body"/>
          </p:nvPr>
        </p:nvSpPr>
        <p:spPr>
          <a:xfrm flipH="false" flipV="false" rot="0">
            <a:off x="609480" y="1604520"/>
            <a:ext cx="353304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7" name="Shape 27"/>
          <p:cNvSpPr txBox="true"/>
          <p:nvPr isPhoto="false">
            <p:ph idx="0" type="body"/>
          </p:nvPr>
        </p:nvSpPr>
        <p:spPr>
          <a:xfrm flipH="false" flipV="false" rot="0">
            <a:off x="4319640" y="1604520"/>
            <a:ext cx="353304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8" name="Shape 28"/>
          <p:cNvSpPr txBox="true"/>
          <p:nvPr isPhoto="false">
            <p:ph idx="0" type="body"/>
          </p:nvPr>
        </p:nvSpPr>
        <p:spPr>
          <a:xfrm flipH="false" flipV="false" rot="0">
            <a:off x="8029800" y="1604520"/>
            <a:ext cx="353304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9" name="Shape 29"/>
          <p:cNvSpPr txBox="true"/>
          <p:nvPr isPhoto="false">
            <p:ph idx="0" type="body"/>
          </p:nvPr>
        </p:nvSpPr>
        <p:spPr>
          <a:xfrm flipH="false" flipV="false" rot="0">
            <a:off x="609480" y="3682080"/>
            <a:ext cx="353304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0" name="Shape 30"/>
          <p:cNvSpPr txBox="true"/>
          <p:nvPr isPhoto="false">
            <p:ph idx="0" type="body"/>
          </p:nvPr>
        </p:nvSpPr>
        <p:spPr>
          <a:xfrm flipH="false" flipV="false" rot="0">
            <a:off x="4319640" y="3682080"/>
            <a:ext cx="353304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1" name="Shape 31"/>
          <p:cNvSpPr txBox="true"/>
          <p:nvPr isPhoto="false">
            <p:ph idx="0" type="body"/>
          </p:nvPr>
        </p:nvSpPr>
        <p:spPr>
          <a:xfrm flipH="false" flipV="false" rot="0">
            <a:off x="8029800" y="3682080"/>
            <a:ext cx="353304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Slide">
    <p:spTree>
      <p:nvGrpSpPr>
        <p:cNvPr hidden="false" id="32" name="GroupShape 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3" name="Shape 33"/>
          <p:cNvSpPr txBox="true"/>
          <p:nvPr isPhoto="false">
            <p:ph idx="0" type="title"/>
          </p:nvPr>
        </p:nvSpPr>
        <p:spPr>
          <a:xfrm flipH="false" flipV="false" rot="0"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4" name="Shape 34"/>
          <p:cNvSpPr txBox="true"/>
          <p:nvPr isPhoto="false">
            <p:ph idx="0" type="subTitle"/>
          </p:nvPr>
        </p:nvSpPr>
        <p:spPr>
          <a:xfrm flipH="false" flipV="false" rot="0">
            <a:off x="609480" y="1604520"/>
            <a:ext cx="10972440" cy="3977280"/>
          </a:xfrm>
          <a:prstGeom prst="rect">
            <a:avLst/>
          </a:prstGeom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/>
            <a:endParaRPr b="false" spc="-1" strike="noStrike" sz="3200"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, Content over Content">
    <p:spTree>
      <p:nvGrpSpPr>
        <p:cNvPr hidden="false" id="35" name="GroupShape 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" name="Shape 36"/>
          <p:cNvSpPr txBox="true"/>
          <p:nvPr isPhoto="false">
            <p:ph idx="0" type="title"/>
          </p:nvPr>
        </p:nvSpPr>
        <p:spPr>
          <a:xfrm flipH="false" flipV="false" rot="0"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7" name="Shape 37"/>
          <p:cNvSpPr txBox="true"/>
          <p:nvPr isPhoto="false">
            <p:ph idx="0" type="body"/>
          </p:nvPr>
        </p:nvSpPr>
        <p:spPr>
          <a:xfrm flipH="false" flipV="false" rot="0">
            <a:off x="609480" y="1604520"/>
            <a:ext cx="1097244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8" name="Shape 38"/>
          <p:cNvSpPr txBox="true"/>
          <p:nvPr isPhoto="false">
            <p:ph idx="0" type="body"/>
          </p:nvPr>
        </p:nvSpPr>
        <p:spPr>
          <a:xfrm flipH="false" flipV="false" rot="0">
            <a:off x="609480" y="3682080"/>
            <a:ext cx="10972440" cy="189684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lstStyle>
            <a:defPPr/>
            <a:lvl1pPr lvl="0"/>
          </a:lstStyle>
          <a:p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3" Target="../slideLayouts/slideLayout12.xml" Type="http://schemas.openxmlformats.org/officeDocument/2006/relationships/slideLayout"/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14" Target="../media/1.jpeg" Type="http://schemas.openxmlformats.org/officeDocument/2006/relationships/image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blipFill>
          <a:blip r:embed="rId14"/>
          <a:stretch/>
        </a:blip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2" type="dt"/>
          </p:nvPr>
        </p:nvSpPr>
        <p:spPr>
          <a:xfrm flipH="false" flipV="false" rot="0">
            <a:off x="838080" y="6356520"/>
            <a:ext cx="2742840" cy="364679"/>
          </a:xfrm>
          <a:prstGeom prst="rect">
            <a:avLst/>
          </a:prstGeom>
        </p:spPr>
        <p:txBody>
          <a:bodyPr anchor="ctr" bIns="45720" lIns="91440" rIns="91440" tIns="45720">
            <a:no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23.01.2023</a:t>
            </a:r>
            <a:endParaRPr b="false" spc="-1" strike="noStrike" sz="1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" name="Shape 3"/>
          <p:cNvSpPr txBox="true"/>
          <p:nvPr isPhoto="false">
            <p:ph idx="3" type="ftr"/>
          </p:nvPr>
        </p:nvSpPr>
        <p:spPr>
          <a:xfrm flipH="false" flipV="false" rot="0">
            <a:off x="4038479" y="6356520"/>
            <a:ext cx="4114439" cy="364679"/>
          </a:xfrm>
          <a:prstGeom prst="rect">
            <a:avLst/>
          </a:prstGeom>
        </p:spPr>
        <p:txBody>
          <a:bodyPr anchor="ctr" bIns="45720" lIns="91440" rIns="91440" tIns="45720">
            <a:no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false" spc="-1" strike="noStrike" sz="24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" name="Shape 4"/>
          <p:cNvSpPr txBox="true"/>
          <p:nvPr isPhoto="false">
            <p:ph idx="4" type="sldNum"/>
          </p:nvPr>
        </p:nvSpPr>
        <p:spPr>
          <a:xfrm flipH="false" flipV="false" rot="0">
            <a:off x="8610480" y="6356520"/>
            <a:ext cx="2742839" cy="364679"/>
          </a:xfrm>
          <a:prstGeom prst="rect">
            <a:avLst/>
          </a:prstGeom>
        </p:spPr>
        <p:txBody>
          <a:bodyPr anchor="ctr" bIns="45720" lIns="91440" rIns="91440" tIns="45720">
            <a:no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b="false" spc="-1" strike="noStrike" sz="120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‹#›</a:t>
            </a:r>
            <a:endParaRPr b="false" spc="-1" strike="noStrike" sz="1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" name="Shape 5"/>
          <p:cNvSpPr txBox="true"/>
          <p:nvPr isPhoto="false">
            <p:ph idx="0" type="title"/>
          </p:nvPr>
        </p:nvSpPr>
        <p:spPr>
          <a:xfrm flipH="false" flipV="false" rot="0"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>
            <a:noAutofit/>
          </a:bodyPr>
          <a:p>
            <a:r>
              <a: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Для правки текста заглавия щёлкните мышью</a:t>
            </a: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6" name="Shape 6"/>
          <p:cNvSpPr txBox="true"/>
          <p:nvPr isPhoto="false">
            <p:ph idx="0" type="body"/>
          </p:nvPr>
        </p:nvSpPr>
        <p:spPr>
          <a:xfrm flipH="false" flipV="false" rot="0">
            <a:off x="609480" y="1604520"/>
            <a:ext cx="10972440" cy="3977280"/>
          </a:xfrm>
          <a:prstGeom prst="rect">
            <a:avLst/>
          </a:prstGeom>
        </p:spPr>
        <p:txBody>
          <a:bodyPr bIns="0" lIns="0" rIns="0" tIns="0">
            <a:normAutofit fontScale="100%" lnSpcReduction="0%"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Для правки структуры щёлкните мышью</a:t>
            </a:r>
            <a:endParaRPr b="false" spc="-1" strike="noStrike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Второй уровень структуры</a:t>
            </a:r>
            <a:endParaRPr b="false" spc="-1" strike="noStrike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Пятый уровень структуры</a:t>
            </a:r>
            <a:endParaRPr b="false" spc="-1" strike="noStrike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Шестой уровень структуры</a:t>
            </a:r>
            <a:endParaRPr b="false" spc="-1" strike="noStrike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Седьмой уровень структуры</a:t>
            </a:r>
            <a:endParaRPr b="false" spc="-1" strike="noStrike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s/_rels/slide1.xml.rels><?xml version="1.0" encoding="UTF-8" standalone="no" ?>
<Relationships xmlns="http://schemas.openxmlformats.org/package/2006/relationships">
  <Relationship Id="rId3" Target="../slideLayouts/slideLayout4.xml" Type="http://schemas.openxmlformats.org/officeDocument/2006/relationships/slideLayout"/>
  <Relationship Id="rId2" Target="../media/3.png" Type="http://schemas.openxmlformats.org/officeDocument/2006/relationships/image"/>
  <Relationship Id="rId1" Target="../media/2.png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13" Target="../media/29.png" Type="http://schemas.openxmlformats.org/officeDocument/2006/relationships/image"/>
  <Relationship Id="rId11" Target="../media/27.png" Type="http://schemas.openxmlformats.org/officeDocument/2006/relationships/image"/>
  <Relationship Id="rId18" Target="../media/34.png" Type="http://schemas.openxmlformats.org/officeDocument/2006/relationships/image"/>
  <Relationship Id="rId17" Target="../media/33.png" Type="http://schemas.openxmlformats.org/officeDocument/2006/relationships/image"/>
  <Relationship Id="rId10" Target="../media/26.png" Type="http://schemas.openxmlformats.org/officeDocument/2006/relationships/image"/>
  <Relationship Id="rId15" Target="../media/31.png" Type="http://schemas.openxmlformats.org/officeDocument/2006/relationships/image"/>
  <Relationship Id="rId9" Target="../media/25.png" Type="http://schemas.openxmlformats.org/officeDocument/2006/relationships/image"/>
  <Relationship Id="rId20" Target="../slideLayouts/slideLayout2.xml" Type="http://schemas.openxmlformats.org/officeDocument/2006/relationships/slideLayout"/>
  <Relationship Id="rId19" Target="../media/35.png" Type="http://schemas.openxmlformats.org/officeDocument/2006/relationships/image"/>
  <Relationship Id="rId8" Target="../media/24.png" Type="http://schemas.openxmlformats.org/officeDocument/2006/relationships/image"/>
  <Relationship Id="rId7" Target="../media/23.png" Type="http://schemas.openxmlformats.org/officeDocument/2006/relationships/image"/>
  <Relationship Id="rId14" Target="../media/30.png" Type="http://schemas.openxmlformats.org/officeDocument/2006/relationships/image"/>
  <Relationship Id="rId6" Target="../media/22.png" Type="http://schemas.openxmlformats.org/officeDocument/2006/relationships/image"/>
  <Relationship Id="rId5" Target="../media/21.png" Type="http://schemas.openxmlformats.org/officeDocument/2006/relationships/image"/>
  <Relationship Id="rId4" Target="../media/20.png" Type="http://schemas.openxmlformats.org/officeDocument/2006/relationships/image"/>
  <Relationship Id="rId16" Target="../media/32.png" Type="http://schemas.openxmlformats.org/officeDocument/2006/relationships/image"/>
  <Relationship Id="rId12" Target="../media/28.png" Type="http://schemas.openxmlformats.org/officeDocument/2006/relationships/image"/>
  <Relationship Id="rId3" Target="../media/19.png" Type="http://schemas.openxmlformats.org/officeDocument/2006/relationships/image"/>
  <Relationship Id="rId2" Target="../media/18.png" Type="http://schemas.openxmlformats.org/officeDocument/2006/relationships/image"/>
  <Relationship Id="rId1" Target="../media/17.png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5" Target="../slideLayouts/slideLayout2.xml" Type="http://schemas.openxmlformats.org/officeDocument/2006/relationships/slideLayout"/>
  <Relationship Id="rId4" Target="../media/39.png" Type="http://schemas.openxmlformats.org/officeDocument/2006/relationships/image"/>
  <Relationship Id="rId3" Target="../media/38.png" Type="http://schemas.openxmlformats.org/officeDocument/2006/relationships/image"/>
  <Relationship Id="rId2" Target="../media/37.jpeg" Type="http://schemas.openxmlformats.org/officeDocument/2006/relationships/image"/>
  <Relationship Id="rId1" Target="../media/36.png" Type="http://schemas.openxmlformats.org/officeDocument/2006/relationships/image"/>
</Relationships>

</file>

<file path=ppt/slides/_rels/slide12.xml.rels><?xml version="1.0" encoding="UTF-8" standalone="no" ?>
<Relationships xmlns="http://schemas.openxmlformats.org/package/2006/relationships">
  <Relationship Id="rId3" Target="../slideLayouts/slideLayout8.xml" Type="http://schemas.openxmlformats.org/officeDocument/2006/relationships/slideLayout"/>
  <Relationship Id="rId2" Target="../media/41.png" Type="http://schemas.openxmlformats.org/officeDocument/2006/relationships/image"/>
  <Relationship Id="rId1" Target="../media/40.jpeg" Type="http://schemas.openxmlformats.org/officeDocument/2006/relationships/image"/>
</Relationships>

</file>

<file path=ppt/slides/_rels/slide13.xml.rels><?xml version="1.0" encoding="UTF-8" standalone="no" ?>
<Relationships xmlns="http://schemas.openxmlformats.org/package/2006/relationships">
  <Relationship Id="rId4" Target="../slideLayouts/slideLayout8.xml" Type="http://schemas.openxmlformats.org/officeDocument/2006/relationships/slideLayout"/>
  <Relationship Id="rId3" Target="../media/44.png" Type="http://schemas.openxmlformats.org/officeDocument/2006/relationships/image"/>
  <Relationship Id="rId2" Target="../media/43.png" Type="http://schemas.openxmlformats.org/officeDocument/2006/relationships/image"/>
  <Relationship Id="rId1" Target="../media/42.png" Type="http://schemas.openxmlformats.org/officeDocument/2006/relationships/image"/>
</Relationships>

</file>

<file path=ppt/slides/_rels/slide14.xml.rels><?xml version="1.0" encoding="UTF-8" standalone="no" ?>
<Relationships xmlns="http://schemas.openxmlformats.org/package/2006/relationships">
  <Relationship Id="rId3" Target="../slideLayouts/slideLayout8.xml" Type="http://schemas.openxmlformats.org/officeDocument/2006/relationships/slideLayout"/>
  <Relationship Id="rId2" Target="../media/46.png" Type="http://schemas.openxmlformats.org/officeDocument/2006/relationships/image"/>
  <Relationship Id="rId1" Target="../media/45.png" Type="http://schemas.openxmlformats.org/officeDocument/2006/relationships/image"/>
</Relationships>

</file>

<file path=ppt/slides/_rels/slide15.xml.rels><?xml version="1.0" encoding="UTF-8" standalone="no" ?>
<Relationships xmlns="http://schemas.openxmlformats.org/package/2006/relationships">
  <Relationship Id="rId9" Target="../slideLayouts/slideLayout2.xml" Type="http://schemas.openxmlformats.org/officeDocument/2006/relationships/slideLayout"/>
  <Relationship Id="rId8" Target="../media/54.png" Type="http://schemas.openxmlformats.org/officeDocument/2006/relationships/image"/>
  <Relationship Id="rId7" Target="../media/53.jpeg" Type="http://schemas.openxmlformats.org/officeDocument/2006/relationships/image"/>
  <Relationship Id="rId6" Target="../media/52.png" Type="http://schemas.openxmlformats.org/officeDocument/2006/relationships/image"/>
  <Relationship Id="rId5" Target="../media/51.png" Type="http://schemas.openxmlformats.org/officeDocument/2006/relationships/image"/>
  <Relationship Id="rId4" Target="../media/50.jpeg" Type="http://schemas.openxmlformats.org/officeDocument/2006/relationships/image"/>
  <Relationship Id="rId3" Target="../media/49.jpeg" Type="http://schemas.openxmlformats.org/officeDocument/2006/relationships/image"/>
  <Relationship Id="rId2" Target="../media/48.png" Type="http://schemas.openxmlformats.org/officeDocument/2006/relationships/image"/>
  <Relationship Id="rId1" Target="../media/47.jpe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1" Target="../slideLayouts/slideLayout4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slideLayouts/slideLayout4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3" Target="../slideLayouts/slideLayout8.xml" Type="http://schemas.openxmlformats.org/officeDocument/2006/relationships/slideLayout"/>
  <Relationship Id="rId2" Target="../media/5.png" Type="http://schemas.openxmlformats.org/officeDocument/2006/relationships/image"/>
  <Relationship Id="rId1" Target="../media/4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1" Target="../slideLayouts/slideLayout8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2" Target="../slideLayouts/slideLayout4.xml" Type="http://schemas.openxmlformats.org/officeDocument/2006/relationships/slideLayout"/>
  <Relationship Id="rId1" Target="../media/6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4" Target="../slideLayouts/slideLayout4.xml" Type="http://schemas.openxmlformats.org/officeDocument/2006/relationships/slideLayout"/>
  <Relationship Id="rId3" Target="../media/9.png" Type="http://schemas.openxmlformats.org/officeDocument/2006/relationships/image"/>
  <Relationship Id="rId2" Target="../media/8.png" Type="http://schemas.openxmlformats.org/officeDocument/2006/relationships/image"/>
  <Relationship Id="rId1" Target="../media/7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5" Target="../slideLayouts/slideLayout8.xml" Type="http://schemas.openxmlformats.org/officeDocument/2006/relationships/slideLayout"/>
  <Relationship Id="rId4" Target="../media/13.png" Type="http://schemas.openxmlformats.org/officeDocument/2006/relationships/image"/>
  <Relationship Id="rId3" Target="../media/12.png" Type="http://schemas.openxmlformats.org/officeDocument/2006/relationships/image"/>
  <Relationship Id="rId2" Target="../media/11.png" Type="http://schemas.openxmlformats.org/officeDocument/2006/relationships/image"/>
  <Relationship Id="rId1" Target="../media/10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4" Target="../slideLayouts/slideLayout8.xml" Type="http://schemas.openxmlformats.org/officeDocument/2006/relationships/slideLayout"/>
  <Relationship Id="rId3" Target="../media/16.png" Type="http://schemas.openxmlformats.org/officeDocument/2006/relationships/image"/>
  <Relationship Id="rId2" Target="../media/15.png" Type="http://schemas.openxmlformats.org/officeDocument/2006/relationships/image"/>
  <Relationship Id="rId1" Target="../media/14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55" name="GroupShape 5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57" name="Picture 5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3220" y="26473"/>
            <a:ext cx="790919" cy="863640"/>
          </a:xfrm>
          <a:prstGeom prst="rect">
            <a:avLst/>
          </a:prstGeom>
          <a:ln w="9525">
            <a:noFill/>
          </a:ln>
        </p:spPr>
      </p:pic>
      <p:sp>
        <p:nvSpPr>
          <p:cNvPr hidden="false" id="58" name="Shape 58"/>
          <p:cNvSpPr txBox="true"/>
          <p:nvPr isPhoto="false"/>
        </p:nvSpPr>
        <p:spPr>
          <a:xfrm flipH="false" flipV="false" rot="0">
            <a:off x="410760" y="6323400"/>
            <a:ext cx="195839" cy="364680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p>
            <a:pPr algn="r" indent="0" marL="0">
              <a:lnSpc>
                <a:spcPct val="100000"/>
              </a:lnSpc>
            </a:pPr>
            <a:r>
              <a:rPr b="true" spc="-1" strike="noStrike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1</a:t>
            </a:r>
            <a:endParaRPr b="false" spc="-1" strike="noStrike"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9" name="Shape 59"/>
          <p:cNvSpPr txBox="false"/>
          <p:nvPr isPhoto="false"/>
        </p:nvSpPr>
        <p:spPr>
          <a:xfrm flipH="false" flipV="false" rot="0">
            <a:off x="992880" y="63360"/>
            <a:ext cx="10868040" cy="579240"/>
          </a:xfrm>
          <a:prstGeom prst="rect">
            <a:avLst/>
          </a:prstGeom>
          <a:noFill/>
          <a:ln w="0">
            <a:noFill/>
          </a:ln>
        </p:spPr>
      </p:sp>
      <p:pic>
        <p:nvPicPr>
          <p:cNvPr hidden="false" id="61" name="Picture 6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1193938"/>
            <a:ext cx="4825402" cy="4320480"/>
          </a:xfrm>
          <a:prstGeom prst="rect">
            <a:avLst/>
          </a:prstGeom>
          <a:ln w="0">
            <a:noFill/>
          </a:ln>
        </p:spPr>
      </p:pic>
      <p:sp>
        <p:nvSpPr>
          <p:cNvPr hidden="false" id="62" name="Shape 62"/>
          <p:cNvSpPr txBox="true"/>
          <p:nvPr isPhoto="false"/>
        </p:nvSpPr>
        <p:spPr>
          <a:xfrm flipH="false" flipV="false" rot="0">
            <a:off x="4791072" y="1272619"/>
            <a:ext cx="6587832" cy="2898359"/>
          </a:xfrm>
          <a:prstGeom prst="rect">
            <a:avLst/>
          </a:prstGeom>
          <a:noFill/>
          <a:ln w="0">
            <a:noFill/>
          </a:ln>
        </p:spPr>
        <p:txBody>
          <a:bodyPr bIns="45000" lIns="90000" rIns="90000" tIns="45000">
            <a:noAutofit/>
          </a:bodyPr>
          <a:p>
            <a:pPr algn="ctr" indent="0" marL="72000">
              <a:lnSpc>
                <a:spcPct val="115000"/>
              </a:lnSpc>
              <a:spcBef>
                <a:spcPts val="2268"/>
              </a:spcBef>
            </a:pPr>
            <a:endParaRPr b="false" spc="-1" strike="noStrike" sz="2800">
              <a:solidFill>
                <a:srgbClr val="04316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63" name="Shape 63"/>
          <p:cNvSpPr txBox="true"/>
          <p:nvPr isPhoto="false"/>
        </p:nvSpPr>
        <p:spPr>
          <a:xfrm flipH="false" flipV="false" rot="0">
            <a:off x="7428000" y="4846576"/>
            <a:ext cx="4766142" cy="886680"/>
          </a:xfrm>
          <a:prstGeom prst="rect">
            <a:avLst/>
          </a:prstGeom>
          <a:noFill/>
          <a:ln w="0">
            <a:noFill/>
          </a:ln>
        </p:spPr>
        <p:txBody>
          <a:bodyPr bIns="45000" lIns="90000" rIns="90000" tIns="45000">
            <a:noAutofit/>
          </a:bodyPr>
          <a:p>
            <a:pPr algn="l" indent="0" marL="0"/>
            <a:r>
              <a:rPr b="false" spc="-1" strike="noStrike" sz="20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Шамонова</a:t>
            </a:r>
            <a:r>
              <a:rPr b="false" spc="-1" strike="noStrike" sz="20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 Эльвира Викторовна, </a:t>
            </a:r>
            <a:endParaRPr b="false" spc="-1" strike="noStrike" sz="20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 indent="0" marL="0"/>
            <a:r>
              <a:rPr b="false" spc="-1" strike="noStrike" sz="20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заместитель Председателя Правительства Приморского края – </a:t>
            </a:r>
            <a:endParaRPr b="false" spc="-1" strike="noStrike" sz="20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 indent="0" marL="0"/>
            <a:r>
              <a:rPr b="false" spc="-1" strike="noStrike" sz="20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министр образования Приморского края</a:t>
            </a:r>
            <a:endParaRPr b="false" spc="-1" strike="noStrike" sz="2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64" name="Shape 64"/>
          <p:cNvSpPr txBox="true"/>
          <p:nvPr isPhoto="false"/>
        </p:nvSpPr>
        <p:spPr>
          <a:xfrm flipH="false" flipV="false" rot="0">
            <a:off x="2160000" y="180000"/>
            <a:ext cx="8652600" cy="445680"/>
          </a:xfrm>
          <a:prstGeom prst="rect">
            <a:avLst/>
          </a:prstGeom>
          <a:noFill/>
          <a:ln w="0">
            <a:noFill/>
          </a:ln>
        </p:spPr>
        <p:txBody>
          <a:bodyPr bIns="45000" lIns="90000" rIns="90000" tIns="45000">
            <a:noAutofit/>
          </a:bodyPr>
          <a:p>
            <a:pPr algn="ctr" indent="0" marL="0"/>
            <a:r>
              <a:rPr b="true" spc="-1" strike="noStrike" sz="2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МИНИСТЕРСТВО ОБРАЗОВАНИЯ ПРИМОРСКОГО КРАЯ</a:t>
            </a:r>
            <a:endParaRPr b="true" spc="-1" strike="noStrike" sz="24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65" name="Shape 65"/>
          <p:cNvSpPr txBox="true"/>
          <p:nvPr isPhoto="false"/>
        </p:nvSpPr>
        <p:spPr>
          <a:xfrm flipH="false" flipV="false" rot="0">
            <a:off x="4764000" y="6195240"/>
            <a:ext cx="2664000" cy="620999"/>
          </a:xfrm>
          <a:prstGeom prst="rect">
            <a:avLst/>
          </a:prstGeom>
          <a:noFill/>
          <a:ln w="0">
            <a:noFill/>
          </a:ln>
        </p:spPr>
        <p:txBody>
          <a:bodyPr bIns="45000" lIns="90000" rIns="90000" tIns="45000">
            <a:noAutofit/>
          </a:bodyPr>
          <a:p>
            <a:pPr algn="l" indent="0" marL="0"/>
            <a:r>
              <a:rPr b="false" spc="-1" strike="noStrike" sz="20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03 февраля 2023</a:t>
            </a:r>
            <a:endParaRPr b="false" spc="-1" strike="noStrike" sz="2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66" name="Shape 66"/>
          <p:cNvSpPr txBox="true"/>
          <p:nvPr isPhoto="false"/>
        </p:nvSpPr>
        <p:spPr>
          <a:xfrm flipH="false" flipV="false" rot="0">
            <a:off x="4943872" y="1785845"/>
            <a:ext cx="6917048" cy="1728192"/>
          </a:xfrm>
          <a:prstGeom prst="rect">
            <a:avLst/>
          </a:prstGeom>
          <a:noFill/>
          <a:ln w="0">
            <a:noFill/>
          </a:ln>
        </p:spPr>
        <p:txBody>
          <a:bodyPr bIns="45000" lIns="90000" rIns="90000" tIns="45000">
            <a:noAutofit/>
          </a:bodyPr>
          <a:p>
            <a:pPr algn="ctr" indent="0" marL="72000">
              <a:spcBef>
                <a:spcPts val="2268"/>
              </a:spcBef>
            </a:pPr>
            <a:r>
              <a:rPr spc="-1" sz="4000">
                <a:solidFill>
                  <a:srgbClr val="043161"/>
                </a:solidFill>
                <a:latin typeface="Calibri"/>
                <a:ea typeface="Calibri"/>
                <a:cs typeface="Calibri"/>
              </a:rPr>
              <a:t>Об итогах работы системы «Образование» Приморского края в 2022 году, задачи и перспективы на 2023 год</a:t>
            </a:r>
            <a:endParaRPr spc="-1" strike="noStrike" sz="4000">
              <a:solidFill>
                <a:srgbClr val="043161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solidFill>
          <a:schemeClr val="bg1"/>
        </a:solidFill>
      </p:bgPr>
    </p:bg>
    <p:spTree>
      <p:nvGrpSpPr>
        <p:cNvPr hidden="false" id="138" name="GroupShape 1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9" name="Shape 139"/>
          <p:cNvSpPr txBox="false"/>
          <p:nvPr isPhoto="false"/>
        </p:nvSpPr>
        <p:spPr>
          <a:xfrm flipH="false" flipV="false" rot="0">
            <a:off x="126917" y="3229960"/>
            <a:ext cx="3875662" cy="1200328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Формирование экспертного методического сообщества для расширения состава методического актива</a:t>
            </a: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40" name="Shape 140"/>
          <p:cNvSpPr txBox="false"/>
          <p:nvPr isPhoto="false"/>
        </p:nvSpPr>
        <p:spPr>
          <a:xfrm flipH="false" flipV="true" rot="10800000">
            <a:off x="4007768" y="1229851"/>
            <a:ext cx="3662070" cy="830997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Анализ 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образовательных 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практик, в том числе на основе кластерной политики</a:t>
            </a: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41" name="Shape 141"/>
          <p:cNvSpPr txBox="false"/>
          <p:nvPr isPhoto="false"/>
        </p:nvSpPr>
        <p:spPr>
          <a:xfrm flipH="false" flipV="false" rot="0">
            <a:off x="8192328" y="1196752"/>
            <a:ext cx="3972306" cy="1077218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Выбор 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наиболее 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эффективных в процессе корпоративного обучения</a:t>
            </a: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42" name="Shape 142"/>
          <p:cNvSpPr txBox="false"/>
          <p:nvPr isPhoto="false"/>
        </p:nvSpPr>
        <p:spPr>
          <a:xfrm flipH="false" flipV="false" rot="0">
            <a:off x="8158892" y="3215878"/>
            <a:ext cx="3964711" cy="1077218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Определение </a:t>
            </a:r>
            <a:b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</a:b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возможностей для 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сетевого 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взаимодействия в 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очном </a:t>
            </a:r>
            <a:b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</a:b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и 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дистанционном режиме</a:t>
            </a: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</p:txBody>
      </p:sp>
      <p:pic>
        <p:nvPicPr>
          <p:cNvPr hidden="false" id="144" name="Picture 144"/>
          <p:cNvPicPr preferRelativeResize="true"/>
          <p:nvPr isPhoto="false"/>
        </p:nvPicPr>
        <p:blipFill>
          <a:blip r:embed="rId1"/>
          <a:stretch/>
        </p:blipFill>
        <p:spPr>
          <a:xfrm flipH="true" flipV="false" rot="5400000">
            <a:off x="3323472" y="1379604"/>
            <a:ext cx="648511" cy="728579"/>
          </a:xfrm>
          <a:prstGeom prst="rect">
            <a:avLst/>
          </a:prstGeom>
        </p:spPr>
      </p:pic>
      <p:pic>
        <p:nvPicPr>
          <p:cNvPr hidden="false" id="146" name="Picture 146"/>
          <p:cNvPicPr preferRelativeResize="true"/>
          <p:nvPr isPhoto="false"/>
        </p:nvPicPr>
        <p:blipFill>
          <a:blip r:embed="rId2"/>
          <a:stretch/>
        </p:blipFill>
        <p:spPr>
          <a:xfrm flipH="true" flipV="false" rot="10800000">
            <a:off x="9206505" y="2420889"/>
            <a:ext cx="648512" cy="728579"/>
          </a:xfrm>
          <a:prstGeom prst="rect">
            <a:avLst/>
          </a:prstGeom>
        </p:spPr>
      </p:pic>
      <p:pic>
        <p:nvPicPr>
          <p:cNvPr hidden="false" id="148" name="Picture 148"/>
          <p:cNvPicPr preferRelativeResize="true"/>
          <p:nvPr isPhoto="false"/>
        </p:nvPicPr>
        <p:blipFill>
          <a:blip r:embed="rId3"/>
          <a:stretch/>
        </p:blipFill>
        <p:spPr>
          <a:xfrm flipH="true" flipV="true" rot="10800000">
            <a:off x="1694429" y="4430288"/>
            <a:ext cx="648511" cy="407403"/>
          </a:xfrm>
          <a:prstGeom prst="rect">
            <a:avLst/>
          </a:prstGeom>
        </p:spPr>
      </p:pic>
      <p:pic>
        <p:nvPicPr>
          <p:cNvPr hidden="false" id="150" name="Picture 150"/>
          <p:cNvPicPr preferRelativeResize="true"/>
          <p:nvPr isPhoto="false"/>
        </p:nvPicPr>
        <p:blipFill>
          <a:blip r:embed="rId4"/>
          <a:stretch/>
        </p:blipFill>
        <p:spPr>
          <a:xfrm flipH="true" flipV="false" rot="10800000">
            <a:off x="9260886" y="4297126"/>
            <a:ext cx="648512" cy="728579"/>
          </a:xfrm>
          <a:prstGeom prst="rect">
            <a:avLst/>
          </a:prstGeom>
        </p:spPr>
      </p:pic>
      <p:sp>
        <p:nvSpPr>
          <p:cNvPr hidden="false" id="151" name="Shape 151"/>
          <p:cNvSpPr txBox="true"/>
          <p:nvPr isPhoto="false"/>
        </p:nvSpPr>
        <p:spPr>
          <a:xfrm flipH="false" flipV="false" rot="0">
            <a:off x="4848688" y="4740012"/>
            <a:ext cx="2186817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18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МУНИЦИПАЛИТЕТ</a:t>
            </a:r>
            <a:endParaRPr b="false" baseline="0" cap="none" i="false" spc="0" strike="noStrike" sz="18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52" name="Shape 152"/>
          <p:cNvSpPr txBox="true"/>
          <p:nvPr isPhoto="false"/>
        </p:nvSpPr>
        <p:spPr>
          <a:xfrm flipH="false" flipV="false" rot="0">
            <a:off x="137443" y="1124744"/>
            <a:ext cx="346033" cy="53869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2800" u="none">
                <a:solidFill>
                  <a:srgbClr val="043161"/>
                </a:solidFill>
                <a:latin typeface="AvantGardeGothicC"/>
                <a:ea typeface="AvantGardeGothicC"/>
                <a:cs typeface="AvantGardeGothicC"/>
              </a:rPr>
              <a:t>1</a:t>
            </a:r>
            <a:endParaRPr b="true" baseline="0" cap="none" i="false" spc="0" strike="noStrike" sz="2800" u="none">
              <a:solidFill>
                <a:srgbClr val="043161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53" name="Shape 153"/>
          <p:cNvSpPr txBox="true"/>
          <p:nvPr isPhoto="false"/>
        </p:nvSpPr>
        <p:spPr>
          <a:xfrm flipH="false" flipV="false" rot="0">
            <a:off x="3647728" y="1177588"/>
            <a:ext cx="383437" cy="5232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2800" u="none">
                <a:solidFill>
                  <a:srgbClr val="043161"/>
                </a:solidFill>
                <a:latin typeface="AvantGardeGothicC"/>
                <a:ea typeface="AvantGardeGothicC"/>
                <a:cs typeface="AvantGardeGothicC"/>
              </a:rPr>
              <a:t>2</a:t>
            </a:r>
            <a:endParaRPr b="true" baseline="0" cap="none" i="false" spc="0" strike="noStrike" sz="2800" u="none">
              <a:solidFill>
                <a:srgbClr val="043161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54" name="Shape 154"/>
          <p:cNvSpPr txBox="true"/>
          <p:nvPr isPhoto="false"/>
        </p:nvSpPr>
        <p:spPr>
          <a:xfrm flipH="false" flipV="false" rot="0">
            <a:off x="7832258" y="1177588"/>
            <a:ext cx="451324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2800" u="none">
                <a:solidFill>
                  <a:srgbClr val="043161"/>
                </a:solidFill>
                <a:latin typeface="AvantGardeGothicC"/>
                <a:ea typeface="AvantGardeGothicC"/>
                <a:cs typeface="AvantGardeGothicC"/>
              </a:rPr>
              <a:t>3</a:t>
            </a:r>
            <a:endParaRPr b="true" baseline="0" cap="none" i="false" spc="0" strike="noStrike" sz="2800" u="none">
              <a:solidFill>
                <a:srgbClr val="043161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55" name="Shape 155"/>
          <p:cNvSpPr txBox="true"/>
          <p:nvPr isPhoto="false"/>
        </p:nvSpPr>
        <p:spPr>
          <a:xfrm flipH="false" flipV="false" rot="0">
            <a:off x="1049502" y="4878928"/>
            <a:ext cx="509994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2800" u="none">
                <a:solidFill>
                  <a:srgbClr val="043161"/>
                </a:solidFill>
                <a:latin typeface="AvantGardeGothicC"/>
                <a:ea typeface="AvantGardeGothicC"/>
                <a:cs typeface="AvantGardeGothicC"/>
              </a:rPr>
              <a:t>6</a:t>
            </a:r>
            <a:endParaRPr b="true" baseline="0" cap="none" i="false" spc="0" strike="noStrike" sz="2800" u="none">
              <a:solidFill>
                <a:srgbClr val="043161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56" name="Shape 156"/>
          <p:cNvSpPr txBox="true"/>
          <p:nvPr isPhoto="false"/>
        </p:nvSpPr>
        <p:spPr>
          <a:xfrm flipH="false" flipV="false" rot="0">
            <a:off x="3593878" y="2345667"/>
            <a:ext cx="4630187" cy="3416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18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ОБРАЗОВАТЕЛЬНЫЕ ОРГАНИЗАЦИИ</a:t>
            </a:r>
            <a:endParaRPr b="false" baseline="0" cap="none" i="false" spc="0" strike="noStrike" sz="18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57" name="Shape 157"/>
          <p:cNvSpPr txBox="false"/>
          <p:nvPr isPhoto="false"/>
        </p:nvSpPr>
        <p:spPr>
          <a:xfrm flipH="false" flipV="false" rot="0">
            <a:off x="8156303" y="5017011"/>
            <a:ext cx="3964710" cy="338554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Апробация 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практик</a:t>
            </a:r>
            <a:endParaRPr b="false" baseline="0" cap="none" i="false" spc="0" strike="noStrike" sz="1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58" name="Shape 158"/>
          <p:cNvSpPr txBox="true"/>
          <p:nvPr isPhoto="false">
            <p:ph idx="0" type="title"/>
          </p:nvPr>
        </p:nvSpPr>
        <p:spPr>
          <a:xfrm flipH="false" flipV="false" rot="0">
            <a:off x="609780" y="-41024"/>
            <a:ext cx="10972440" cy="11448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>
              <a:lnSpc>
                <a:spcPct val="100000"/>
              </a:lnSpc>
            </a:pPr>
            <a:r>
              <a:rPr b="tru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Двухуровневая </a:t>
            </a:r>
            <a:r>
              <a:rPr b="tru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модельность</a:t>
            </a:r>
            <a:r>
              <a:rPr b="tru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методического сопровождения педагогов на основе </a:t>
            </a:r>
            <a:r>
              <a:rPr b="tru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сетевого </a:t>
            </a:r>
            <a:r>
              <a:rPr b="tru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взаимодействия</a:t>
            </a:r>
            <a:endParaRPr b="true"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59" name="Shape 159"/>
          <p:cNvSpPr txBox="false"/>
          <p:nvPr isPhoto="false"/>
        </p:nvSpPr>
        <p:spPr>
          <a:xfrm flipH="false" flipV="false" rot="0">
            <a:off x="550719" y="1196752"/>
            <a:ext cx="2774769" cy="1938991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Обучение  региональным методическим активом муниципального</a:t>
            </a: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/краевые модельные семинары </a:t>
            </a: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60" name="Shape 160"/>
          <p:cNvSpPr txBox="true"/>
          <p:nvPr isPhoto="false"/>
        </p:nvSpPr>
        <p:spPr>
          <a:xfrm flipH="false" flipV="false" rot="0">
            <a:off x="7832258" y="3319985"/>
            <a:ext cx="1691378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2800" u="none">
                <a:solidFill>
                  <a:srgbClr val="043161"/>
                </a:solidFill>
                <a:latin typeface="AvantGardeGothicC"/>
                <a:ea typeface="AvantGardeGothicC"/>
                <a:cs typeface="AvantGardeGothicC"/>
              </a:rPr>
              <a:t>4</a:t>
            </a:r>
            <a:endParaRPr b="true" baseline="0" cap="none" i="false" spc="0" strike="noStrike" sz="2800" u="none">
              <a:solidFill>
                <a:srgbClr val="043161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61" name="Shape 161"/>
          <p:cNvSpPr txBox="true"/>
          <p:nvPr isPhoto="false"/>
        </p:nvSpPr>
        <p:spPr>
          <a:xfrm flipH="false" flipV="false" rot="0">
            <a:off x="7771597" y="4924678"/>
            <a:ext cx="511984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2800" u="none">
                <a:solidFill>
                  <a:srgbClr val="043161"/>
                </a:solidFill>
                <a:latin typeface="AvantGardeGothicC"/>
                <a:ea typeface="AvantGardeGothicC"/>
                <a:cs typeface="AvantGardeGothicC"/>
              </a:rPr>
              <a:t>5</a:t>
            </a:r>
            <a:endParaRPr b="true" baseline="0" cap="none" i="false" spc="0" strike="noStrike" sz="2800" u="none">
              <a:solidFill>
                <a:srgbClr val="043161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62" name="Shape 162"/>
          <p:cNvSpPr txBox="false"/>
          <p:nvPr isPhoto="false"/>
        </p:nvSpPr>
        <p:spPr>
          <a:xfrm flipH="false" flipV="false" rot="0">
            <a:off x="-24680" y="5601434"/>
            <a:ext cx="3047375" cy="954106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Курсы-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интенсивы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 для учителей-предметников</a:t>
            </a: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63" name="Shape 163"/>
          <p:cNvSpPr txBox="false"/>
          <p:nvPr isPhoto="false"/>
        </p:nvSpPr>
        <p:spPr>
          <a:xfrm flipH="false" flipV="false" rot="0">
            <a:off x="5447928" y="5601434"/>
            <a:ext cx="3104674" cy="954106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Добровольная сертификация 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педагогов</a:t>
            </a: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</p:txBody>
      </p:sp>
      <p:pic>
        <p:nvPicPr>
          <p:cNvPr hidden="false" id="165" name="Picture 165"/>
          <p:cNvPicPr preferRelativeResize="true"/>
          <p:nvPr isPhoto="false"/>
        </p:nvPicPr>
        <p:blipFill>
          <a:blip r:embed="rId5"/>
          <a:stretch/>
        </p:blipFill>
        <p:spPr>
          <a:xfrm flipH="true" flipV="true" rot="5400000">
            <a:off x="7016071" y="4791847"/>
            <a:ext cx="888680" cy="697383"/>
          </a:xfrm>
          <a:prstGeom prst="rect">
            <a:avLst/>
          </a:prstGeom>
        </p:spPr>
      </p:pic>
      <p:pic>
        <p:nvPicPr>
          <p:cNvPr hidden="false" id="167" name="Picture 167"/>
          <p:cNvPicPr preferRelativeResize="true"/>
          <p:nvPr isPhoto="false"/>
        </p:nvPicPr>
        <p:blipFill>
          <a:blip r:embed="rId6"/>
          <a:stretch/>
        </p:blipFill>
        <p:spPr>
          <a:xfrm flipH="true" flipV="true" rot="16200000">
            <a:off x="7523944" y="1496999"/>
            <a:ext cx="781980" cy="613533"/>
          </a:xfrm>
          <a:prstGeom prst="rect">
            <a:avLst/>
          </a:prstGeom>
        </p:spPr>
      </p:pic>
      <p:sp>
        <p:nvSpPr>
          <p:cNvPr hidden="false" id="168" name="Shape 168"/>
          <p:cNvSpPr txBox="false"/>
          <p:nvPr isPhoto="false"/>
        </p:nvSpPr>
        <p:spPr>
          <a:xfrm flipH="false" flipV="false" rot="0">
            <a:off x="3071664" y="5601434"/>
            <a:ext cx="2334096" cy="954106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Школа молодых педагогов</a:t>
            </a: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69" name="Shape 169"/>
          <p:cNvSpPr txBox="false"/>
          <p:nvPr isPhoto="false"/>
        </p:nvSpPr>
        <p:spPr>
          <a:xfrm flipH="false" flipV="false" rot="0">
            <a:off x="8619450" y="5589240"/>
            <a:ext cx="3501563" cy="954107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Развитие предметных сообществ под проектные задачи </a:t>
            </a: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</p:txBody>
      </p:sp>
      <p:sp>
        <p:nvSpPr>
          <p:cNvPr hidden="false" id="170" name="Shape 170"/>
          <p:cNvSpPr txBox="false"/>
          <p:nvPr isPhoto="false"/>
        </p:nvSpPr>
        <p:spPr>
          <a:xfrm flipH="false" flipV="false" rot="0">
            <a:off x="1444922" y="4807376"/>
            <a:ext cx="3375044" cy="707885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Презентация 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AvantGardeGothicC"/>
                <a:ea typeface="AvantGardeGothicC"/>
                <a:cs typeface="AvantGardeGothicC"/>
              </a:rPr>
              <a:t>практик на регионе </a:t>
            </a:r>
            <a:endParaRPr b="false" baseline="0" cap="none" i="false" spc="0" strike="noStrike" sz="2000" u="none">
              <a:solidFill>
                <a:srgbClr val="000000"/>
              </a:solidFill>
              <a:latin typeface="AvantGardeGothicC"/>
              <a:ea typeface="AvantGardeGothicC"/>
              <a:cs typeface="AvantGardeGothicC"/>
            </a:endParaRPr>
          </a:p>
        </p:txBody>
      </p:sp>
      <p:grpSp>
        <p:nvGrpSpPr>
          <p:cNvPr hidden="false" id="171" name="Shape 171"/>
          <p:cNvGrpSpPr/>
          <p:nvPr isPhoto="false"/>
        </p:nvGrpSpPr>
        <p:grpSpPr>
          <a:xfrm flipH="false" flipV="false" rot="0">
            <a:off x="4032626" y="2611779"/>
            <a:ext cx="3470196" cy="2199017"/>
            <a:chOff x="0" y="0"/>
            <a:chExt cx="3470196" cy="2199017"/>
          </a:xfrm>
        </p:grpSpPr>
        <p:pic>
          <p:nvPicPr>
            <p:cNvPr hidden="false" id="173" name="Picture 173"/>
            <p:cNvPicPr preferRelativeResize="true"/>
            <p:nvPr isPhoto="false"/>
          </p:nvPicPr>
          <p:blipFill>
            <a:blip r:embed="rId7"/>
            <a:stretch/>
          </p:blipFill>
          <p:spPr>
            <a:xfrm flipH="false" flipV="false" rot="0">
              <a:off x="2569443" y="613190"/>
              <a:ext cx="900754" cy="591389"/>
            </a:xfrm>
            <a:prstGeom prst="rect">
              <a:avLst/>
            </a:prstGeom>
          </p:spPr>
        </p:pic>
        <p:pic>
          <p:nvPicPr>
            <p:cNvPr hidden="false" id="175" name="Picture 175"/>
            <p:cNvPicPr preferRelativeResize="true"/>
            <p:nvPr isPhoto="false"/>
          </p:nvPicPr>
          <p:blipFill>
            <a:blip r:embed="rId8"/>
            <a:srcRect b="24021" l="15713" r="16144" t="24550"/>
            <a:stretch/>
          </p:blipFill>
          <p:spPr>
            <a:xfrm flipH="false" flipV="false" rot="0">
              <a:off x="1338336" y="1296261"/>
              <a:ext cx="1173953" cy="902756"/>
            </a:xfrm>
            <a:prstGeom prst="rect">
              <a:avLst/>
            </a:prstGeom>
          </p:spPr>
        </p:pic>
        <p:pic>
          <p:nvPicPr>
            <p:cNvPr hidden="false" id="177" name="Picture 177"/>
            <p:cNvPicPr preferRelativeResize="true"/>
            <p:nvPr isPhoto="false"/>
          </p:nvPicPr>
          <p:blipFill>
            <a:blip r:embed="rId9"/>
            <a:stretch/>
          </p:blipFill>
          <p:spPr>
            <a:xfrm flipH="true" flipV="false" rot="0">
              <a:off x="1750995" y="741507"/>
              <a:ext cx="648511" cy="728580"/>
            </a:xfrm>
            <a:prstGeom prst="rect">
              <a:avLst/>
            </a:prstGeom>
          </p:spPr>
        </p:pic>
        <p:pic>
          <p:nvPicPr>
            <p:cNvPr hidden="false" id="179" name="Picture 179"/>
            <p:cNvPicPr preferRelativeResize="true"/>
            <p:nvPr isPhoto="false"/>
          </p:nvPicPr>
          <p:blipFill>
            <a:blip r:embed="rId10"/>
            <a:stretch/>
          </p:blipFill>
          <p:spPr>
            <a:xfrm flipH="false" flipV="false" rot="10800000">
              <a:off x="1352079" y="745923"/>
              <a:ext cx="648511" cy="728579"/>
            </a:xfrm>
            <a:prstGeom prst="rect">
              <a:avLst/>
            </a:prstGeom>
          </p:spPr>
        </p:pic>
        <p:pic>
          <p:nvPicPr>
            <p:cNvPr hidden="false" id="181" name="Picture 181"/>
            <p:cNvPicPr preferRelativeResize="true"/>
            <p:nvPr isPhoto="false"/>
          </p:nvPicPr>
          <p:blipFill>
            <a:blip r:embed="rId11"/>
            <a:stretch/>
          </p:blipFill>
          <p:spPr>
            <a:xfrm flipH="false" flipV="false" rot="0">
              <a:off x="1374007" y="52226"/>
              <a:ext cx="900753" cy="591388"/>
            </a:xfrm>
            <a:prstGeom prst="rect">
              <a:avLst/>
            </a:prstGeom>
          </p:spPr>
        </p:pic>
        <p:pic>
          <p:nvPicPr>
            <p:cNvPr hidden="false" id="183" name="Picture 183"/>
            <p:cNvPicPr preferRelativeResize="true"/>
            <p:nvPr isPhoto="false"/>
          </p:nvPicPr>
          <p:blipFill>
            <a:blip r:embed="rId12"/>
            <a:stretch/>
          </p:blipFill>
          <p:spPr>
            <a:xfrm flipH="false" flipV="false" rot="0">
              <a:off x="0" y="610233"/>
              <a:ext cx="900753" cy="591388"/>
            </a:xfrm>
            <a:prstGeom prst="rect">
              <a:avLst/>
            </a:prstGeom>
          </p:spPr>
        </p:pic>
        <p:pic>
          <p:nvPicPr>
            <p:cNvPr hidden="false" id="185" name="Picture 185"/>
            <p:cNvPicPr preferRelativeResize="true"/>
            <p:nvPr isPhoto="false"/>
          </p:nvPicPr>
          <p:blipFill>
            <a:blip r:embed="rId13"/>
            <a:stretch/>
          </p:blipFill>
          <p:spPr>
            <a:xfrm flipH="true" flipV="false" rot="2551689">
              <a:off x="2761998" y="1283726"/>
              <a:ext cx="648512" cy="728579"/>
            </a:xfrm>
            <a:prstGeom prst="rect">
              <a:avLst/>
            </a:prstGeom>
          </p:spPr>
        </p:pic>
        <p:pic>
          <p:nvPicPr>
            <p:cNvPr hidden="false" id="187" name="Picture 187"/>
            <p:cNvPicPr preferRelativeResize="true"/>
            <p:nvPr isPhoto="false"/>
          </p:nvPicPr>
          <p:blipFill>
            <a:blip r:embed="rId14"/>
            <a:stretch/>
          </p:blipFill>
          <p:spPr>
            <a:xfrm flipH="false" flipV="true" rot="2551689">
              <a:off x="2509246" y="1117008"/>
              <a:ext cx="648512" cy="728579"/>
            </a:xfrm>
            <a:prstGeom prst="rect">
              <a:avLst/>
            </a:prstGeom>
          </p:spPr>
        </p:pic>
        <p:pic>
          <p:nvPicPr>
            <p:cNvPr hidden="false" id="189" name="Picture 189"/>
            <p:cNvPicPr preferRelativeResize="true"/>
            <p:nvPr isPhoto="false"/>
          </p:nvPicPr>
          <p:blipFill>
            <a:blip r:embed="rId15"/>
            <a:stretch/>
          </p:blipFill>
          <p:spPr>
            <a:xfrm flipH="true" flipV="true" rot="19048310">
              <a:off x="607607" y="1117008"/>
              <a:ext cx="648512" cy="728579"/>
            </a:xfrm>
            <a:prstGeom prst="rect">
              <a:avLst/>
            </a:prstGeom>
          </p:spPr>
        </p:pic>
        <p:pic>
          <p:nvPicPr>
            <p:cNvPr hidden="false" id="191" name="Picture 191"/>
            <p:cNvPicPr preferRelativeResize="true"/>
            <p:nvPr isPhoto="false"/>
          </p:nvPicPr>
          <p:blipFill>
            <a:blip r:embed="rId16"/>
            <a:stretch/>
          </p:blipFill>
          <p:spPr>
            <a:xfrm flipH="true" flipV="false" rot="2551689">
              <a:off x="788829" y="225448"/>
              <a:ext cx="648512" cy="728580"/>
            </a:xfrm>
            <a:prstGeom prst="rect">
              <a:avLst/>
            </a:prstGeom>
          </p:spPr>
        </p:pic>
        <p:pic>
          <p:nvPicPr>
            <p:cNvPr hidden="false" id="193" name="Picture 193"/>
            <p:cNvPicPr preferRelativeResize="true"/>
            <p:nvPr isPhoto="false"/>
          </p:nvPicPr>
          <p:blipFill>
            <a:blip r:embed="rId17"/>
            <a:stretch/>
          </p:blipFill>
          <p:spPr>
            <a:xfrm flipH="false" flipV="true" rot="2551689">
              <a:off x="601481" y="0"/>
              <a:ext cx="648512" cy="728579"/>
            </a:xfrm>
            <a:prstGeom prst="rect">
              <a:avLst/>
            </a:prstGeom>
          </p:spPr>
        </p:pic>
        <p:pic>
          <p:nvPicPr>
            <p:cNvPr hidden="false" id="195" name="Picture 195"/>
            <p:cNvPicPr preferRelativeResize="true"/>
            <p:nvPr isPhoto="false"/>
          </p:nvPicPr>
          <p:blipFill>
            <a:blip r:embed="rId18"/>
            <a:stretch/>
          </p:blipFill>
          <p:spPr>
            <a:xfrm flipH="false" flipV="false" rot="19048310">
              <a:off x="2264898" y="217420"/>
              <a:ext cx="648512" cy="728579"/>
            </a:xfrm>
            <a:prstGeom prst="rect">
              <a:avLst/>
            </a:prstGeom>
          </p:spPr>
        </p:pic>
        <p:pic>
          <p:nvPicPr>
            <p:cNvPr hidden="false" id="197" name="Picture 197"/>
            <p:cNvPicPr preferRelativeResize="true"/>
            <p:nvPr isPhoto="false"/>
          </p:nvPicPr>
          <p:blipFill>
            <a:blip r:embed="rId19"/>
            <a:stretch/>
          </p:blipFill>
          <p:spPr>
            <a:xfrm flipH="true" flipV="true" rot="19048310">
              <a:off x="2464862" y="15648"/>
              <a:ext cx="648512" cy="728580"/>
            </a:xfrm>
            <a:prstGeom prst="rect">
              <a:avLst/>
            </a:prstGeom>
          </p:spPr>
        </p:pic>
      </p:grpSp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solidFill>
          <a:schemeClr val="bg1"/>
        </a:solidFill>
      </p:bgPr>
    </p:bg>
    <p:spTree>
      <p:nvGrpSpPr>
        <p:cNvPr hidden="false" id="198" name="GroupShape 19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00" name="Picture 20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453116">
            <a:off x="6006319" y="-473223"/>
            <a:ext cx="5644793" cy="5691834"/>
          </a:xfrm>
          <a:prstGeom prst="rect">
            <a:avLst/>
          </a:prstGeom>
        </p:spPr>
      </p:pic>
      <p:pic>
        <p:nvPicPr>
          <p:cNvPr hidden="false" id="202" name="Picture 20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91344" y="2227115"/>
            <a:ext cx="1393112" cy="870578"/>
          </a:xfrm>
          <a:prstGeom prst="rect">
            <a:avLst/>
          </a:prstGeom>
        </p:spPr>
      </p:pic>
      <p:pic>
        <p:nvPicPr>
          <p:cNvPr hidden="false" id="204" name="Picture 20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71187" y="2882823"/>
            <a:ext cx="1457465" cy="959097"/>
          </a:xfrm>
          <a:prstGeom prst="rect">
            <a:avLst/>
          </a:prstGeom>
          <a:ln>
            <a:noFill/>
          </a:ln>
        </p:spPr>
      </p:pic>
      <p:grpSp>
        <p:nvGrpSpPr>
          <p:cNvPr hidden="false" id="205" name="Shape 205"/>
          <p:cNvGrpSpPr/>
          <p:nvPr isPhoto="false"/>
        </p:nvGrpSpPr>
        <p:grpSpPr>
          <a:xfrm flipH="false" flipV="false" rot="0">
            <a:off x="4855678" y="2300601"/>
            <a:ext cx="4888767" cy="4344608"/>
            <a:chOff x="0" y="0"/>
            <a:chExt cx="4888767" cy="4344608"/>
          </a:xfrm>
        </p:grpSpPr>
        <p:sp>
          <p:nvSpPr>
            <p:cNvPr hidden="false" id="206" name="Shape 206"/>
            <p:cNvSpPr txBox="false"/>
            <p:nvPr isPhoto="false"/>
          </p:nvSpPr>
          <p:spPr>
            <a:xfrm flipH="false" flipV="false" rot="0">
              <a:off x="2658017" y="3944497"/>
              <a:ext cx="1270107" cy="400110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true" baseline="0" cap="none" i="false" spc="0" strike="noStrike" sz="2000" u="none">
                <a:solidFill>
                  <a:srgbClr val="2FB5D9"/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hidden="false" id="207" name="Shape 207"/>
            <p:cNvSpPr txBox="false"/>
            <p:nvPr isPhoto="false"/>
          </p:nvSpPr>
          <p:spPr>
            <a:xfrm flipH="false" flipV="false" rot="0">
              <a:off x="523931" y="2775544"/>
              <a:ext cx="1245533" cy="400110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hidden="false" id="208" name="Shape 208"/>
            <p:cNvSpPr txBox="false"/>
            <p:nvPr isPhoto="false"/>
          </p:nvSpPr>
          <p:spPr>
            <a:xfrm flipH="false" flipV="false" rot="0">
              <a:off x="0" y="78655"/>
              <a:ext cx="1673088" cy="323165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p>
              <a:pPr algn="l" indent="0" marL="0" marR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</a:pPr>
              <a:endParaRPr b="true" sz="2000">
                <a:solidFill>
                  <a:srgbClr val="2FB5D9"/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hidden="false" id="209" name="Shape 209"/>
            <p:cNvSpPr txBox="false"/>
            <p:nvPr isPhoto="false"/>
          </p:nvSpPr>
          <p:spPr>
            <a:xfrm flipH="false" flipV="false" rot="0">
              <a:off x="270554" y="913197"/>
              <a:ext cx="184730" cy="400110"/>
            </a:xfrm>
            <a:prstGeom prst="rect">
              <a:avLst/>
            </a:prstGeom>
          </p:spPr>
          <p:txBody>
            <a:bodyPr bIns="45720" lIns="91440" rIns="91440" tIns="45720" wrap="non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true" baseline="0" cap="none" i="false" spc="0" strike="noStrike" sz="2000" u="none">
                <a:solidFill>
                  <a:srgbClr val="2FB5D9"/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hidden="false" id="210" name="Shape 210"/>
            <p:cNvSpPr txBox="false"/>
            <p:nvPr isPhoto="false"/>
          </p:nvSpPr>
          <p:spPr>
            <a:xfrm flipH="false" flipV="false" rot="0">
              <a:off x="3946890" y="0"/>
              <a:ext cx="941877" cy="400110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true" baseline="0" cap="none" i="false" spc="0" strike="noStrike" sz="2000" u="none">
                <a:solidFill>
                  <a:srgbClr val="2FB5D9"/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</p:grpSp>
      <p:sp>
        <p:nvSpPr>
          <p:cNvPr hidden="false" id="211" name="Shape 211"/>
          <p:cNvSpPr txBox="true"/>
          <p:nvPr isPhoto="false"/>
        </p:nvSpPr>
        <p:spPr>
          <a:xfrm flipH="false" flipV="false" rot="0">
            <a:off x="1339403" y="3858726"/>
            <a:ext cx="4324549" cy="85677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>
              <a:lnSpc>
                <a:spcPct val="75000"/>
              </a:lnSpc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Онлайн-платформа креативных навыков и профессий «Мобильный университет»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213" name="Picture 213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335360" y="4084034"/>
            <a:ext cx="914400" cy="569102"/>
          </a:xfrm>
          <a:prstGeom prst="rect">
            <a:avLst/>
          </a:prstGeom>
        </p:spPr>
      </p:pic>
      <p:sp>
        <p:nvSpPr>
          <p:cNvPr hidden="false" id="214" name="Shape 214"/>
          <p:cNvSpPr txBox="false"/>
          <p:nvPr isPhoto="false"/>
        </p:nvSpPr>
        <p:spPr>
          <a:xfrm flipH="false" flipV="false" rot="0">
            <a:off x="136965" y="888648"/>
            <a:ext cx="7327187" cy="171739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 marL="285750">
              <a:lnSpc>
                <a:spcPct val="80000"/>
              </a:lnSpc>
              <a:buClr>
                <a:srgbClr val="2FB5D9"/>
              </a:buClr>
              <a:buFont typeface="Wingdings 3"/>
              <a:buChar char="*"/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Естественно-научный: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агроклассы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медицинские,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росреестр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-285750" marL="285750">
              <a:lnSpc>
                <a:spcPct val="80000"/>
              </a:lnSpc>
              <a:buClr>
                <a:srgbClr val="2FB5D9"/>
              </a:buClr>
              <a:buFont typeface="Wingdings 3"/>
              <a:buChar char="*"/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Педагогический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-285750" marL="285750">
              <a:lnSpc>
                <a:spcPct val="80000"/>
              </a:lnSpc>
              <a:buClr>
                <a:srgbClr val="2FB5D9"/>
              </a:buClr>
              <a:buFont typeface="Wingdings 3"/>
              <a:buChar char="*"/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Технологический: авиастроительные, судостроительные, морские, инженерные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-285750" marL="285750">
              <a:lnSpc>
                <a:spcPct val="80000"/>
              </a:lnSpc>
              <a:buClr>
                <a:srgbClr val="2FB5D9"/>
              </a:buClr>
              <a:buFont typeface="Wingdings 3"/>
              <a:buChar char="*"/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Гуманитарный: юридические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15" name="Shape 215"/>
          <p:cNvSpPr txBox="false"/>
          <p:nvPr isPhoto="false"/>
        </p:nvSpPr>
        <p:spPr>
          <a:xfrm flipH="false" flipV="false" rot="0">
            <a:off x="-19373" y="557050"/>
            <a:ext cx="4974601" cy="33855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true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ОБЩЕЕ ОБРАЗОВАНИЕ</a:t>
            </a:r>
            <a:endParaRPr b="true" sz="20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16" name="Shape 216"/>
          <p:cNvSpPr txBox="false"/>
          <p:nvPr isPhoto="false"/>
        </p:nvSpPr>
        <p:spPr>
          <a:xfrm flipH="false" flipV="false" rot="0">
            <a:off x="136965" y="4886728"/>
            <a:ext cx="4264875" cy="58477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80000"/>
              </a:lnSpc>
            </a:pPr>
            <a:r>
              <a:rPr b="true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ДОПОЛНИТЕЛЬНОЕ ОБРАЗОВАНИЕ</a:t>
            </a:r>
            <a:endParaRPr b="true" sz="20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17" name="Shape 217"/>
          <p:cNvSpPr txBox="false"/>
          <p:nvPr isPhoto="false"/>
        </p:nvSpPr>
        <p:spPr>
          <a:xfrm flipH="false" flipV="false" rot="0">
            <a:off x="285770" y="5478349"/>
            <a:ext cx="5173774" cy="118763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 lvl="0" marL="285750">
              <a:lnSpc>
                <a:spcPct val="75000"/>
              </a:lnSpc>
              <a:spcBef>
                <a:spcPts val="200"/>
              </a:spcBef>
              <a:buClr>
                <a:srgbClr val="4AC0DE"/>
              </a:buClr>
              <a:buFont typeface="Wingdings 3"/>
              <a:buChar char="*"/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Кружковое движение НТИ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-285750" lvl="0" marL="285750">
              <a:lnSpc>
                <a:spcPct val="75000"/>
              </a:lnSpc>
              <a:spcBef>
                <a:spcPts val="200"/>
              </a:spcBef>
              <a:buClr>
                <a:srgbClr val="4AC0DE"/>
              </a:buClr>
              <a:buFont typeface="Wingdings 3"/>
              <a:buChar char="*"/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Профориентационный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туризм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-285750" lvl="0" marL="285750">
              <a:lnSpc>
                <a:spcPct val="75000"/>
              </a:lnSpc>
              <a:spcBef>
                <a:spcPts val="200"/>
              </a:spcBef>
              <a:buClr>
                <a:srgbClr val="4AC0DE"/>
              </a:buClr>
              <a:buFont typeface="Wingdings 3"/>
              <a:buChar char="*"/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Передвижной «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Кванториум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-285750" lvl="0" marL="285750">
              <a:lnSpc>
                <a:spcPct val="75000"/>
              </a:lnSpc>
              <a:spcBef>
                <a:spcPts val="200"/>
              </a:spcBef>
              <a:buClr>
                <a:srgbClr val="4AC0DE"/>
              </a:buClr>
              <a:buFont typeface="Wingdings 3"/>
              <a:buChar char="*"/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Проекты с Приморским океанариумом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18" name="Shape 218"/>
          <p:cNvSpPr txBox="false"/>
          <p:nvPr isPhoto="false"/>
        </p:nvSpPr>
        <p:spPr>
          <a:xfrm flipH="false" flipV="false" rot="0">
            <a:off x="5663952" y="4768127"/>
            <a:ext cx="5872768" cy="58477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true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ЦЕНТР ПОДДЕРЖКИ </a:t>
            </a:r>
            <a:endParaRPr b="true" sz="20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b="true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ОДАРЕННЫХ ДЕТЕЙ</a:t>
            </a:r>
            <a:endParaRPr b="true" sz="20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19" name="Shape 219"/>
          <p:cNvSpPr txBox="false"/>
          <p:nvPr isPhoto="false"/>
        </p:nvSpPr>
        <p:spPr>
          <a:xfrm flipH="false" flipV="false" rot="0">
            <a:off x="6168008" y="5362932"/>
            <a:ext cx="5585432" cy="144655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85750" lvl="0" marL="28575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B5D9"/>
              </a:buClr>
              <a:buFont typeface="Wingdings 3"/>
              <a:buChar char="*"/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Кластерные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интенсивы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погружения, профильные смены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-285750" lvl="0" marL="28575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B5D9"/>
              </a:buClr>
              <a:buFont typeface="Wingdings 3"/>
              <a:buChar char="*"/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Партнерские проекты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-285750" lvl="0" marL="285750">
              <a:lnSpc>
                <a:spcPct val="80000"/>
              </a:lnSpc>
              <a:buClr>
                <a:srgbClr val="2FB5D9"/>
              </a:buClr>
              <a:buFont typeface="Wingdings 3"/>
              <a:buChar char="*"/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Программы «Сириус. Приморье»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-285750" lvl="0" marL="285750">
              <a:lnSpc>
                <a:spcPct val="80000"/>
              </a:lnSpc>
              <a:buClr>
                <a:srgbClr val="2FB5D9"/>
              </a:buClr>
              <a:buFont typeface="Wingdings 3"/>
              <a:buChar char="*"/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«Вслед за будущим»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0" name="Shape 220"/>
          <p:cNvSpPr txBox="false"/>
          <p:nvPr isPhoto="false"/>
        </p:nvSpPr>
        <p:spPr>
          <a:xfrm flipH="false" flipV="false" rot="0">
            <a:off x="1415480" y="2593085"/>
            <a:ext cx="4337785" cy="34894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Ресурсный центр для кластеров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1" name="Shape 221"/>
          <p:cNvSpPr txBox="true"/>
          <p:nvPr isPhoto="false"/>
        </p:nvSpPr>
        <p:spPr>
          <a:xfrm flipH="false" flipV="false" rot="0">
            <a:off x="1415480" y="2996952"/>
            <a:ext cx="4095520" cy="85677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Площадка для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профориентационных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стажировок и практик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2" name="Shape 222"/>
          <p:cNvSpPr txBox="false"/>
          <p:nvPr isPhoto="false"/>
        </p:nvSpPr>
        <p:spPr>
          <a:xfrm flipH="false" flipV="false" rot="0">
            <a:off x="9312644" y="3259292"/>
            <a:ext cx="2957585" cy="144655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Специализированные классы</a:t>
            </a:r>
            <a:r>
              <a:rPr sz="2200">
                <a:solidFill>
                  <a:srgbClr val="22B14C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200">
              <a:solidFill>
                <a:srgbClr val="22B14C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rgbClr val="22B14C"/>
                </a:solidFill>
                <a:latin typeface="Times New Roman"/>
                <a:ea typeface="Times New Roman"/>
                <a:cs typeface="Times New Roman"/>
              </a:rPr>
              <a:t>- созданы</a:t>
            </a:r>
            <a:endParaRPr sz="2200">
              <a:solidFill>
                <a:srgbClr val="22B14C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отсутствуют</a:t>
            </a:r>
            <a:endParaRPr sz="220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3" name="Shape 223"/>
          <p:cNvSpPr txBox="true"/>
          <p:nvPr isPhoto="false"/>
        </p:nvSpPr>
        <p:spPr>
          <a:xfrm flipH="false" flipV="false" rot="0">
            <a:off x="2118008" y="-28049"/>
            <a:ext cx="8100000" cy="448919"/>
          </a:xfrm>
          <a:prstGeom prst="rect">
            <a:avLst/>
          </a:prstGeom>
          <a:noFill/>
          <a:ln w="0">
            <a:noFill/>
          </a:ln>
        </p:spPr>
        <p:txBody>
          <a:bodyPr bIns="45000" lIns="90000" rIns="90000" tIns="45000">
            <a:noAutofit/>
          </a:bodyPr>
          <a:p>
            <a:pPr algn="ctr" indent="0" marL="0"/>
            <a:r>
              <a:rPr b="true" spc="-1" strike="noStrik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Кластерный подход в образовании</a:t>
            </a:r>
            <a:endParaRPr b="true" spc="-1" strike="noStrike"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solidFill>
          <a:srgbClr val="FAFAFA"/>
        </a:solidFill>
      </p:bgPr>
    </p:bg>
    <p:spTree>
      <p:nvGrpSpPr>
        <p:cNvPr hidden="false" id="224" name="GroupShape 2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26" name="Picture 22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22748" y="764704"/>
            <a:ext cx="5905684" cy="5954899"/>
          </a:xfrm>
          <a:prstGeom prst="rect">
            <a:avLst/>
          </a:prstGeom>
        </p:spPr>
      </p:pic>
      <p:pic>
        <p:nvPicPr>
          <p:cNvPr hidden="false" id="228" name="Picture 22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951984" y="576652"/>
            <a:ext cx="6042353" cy="6092708"/>
          </a:xfrm>
          <a:prstGeom prst="rect">
            <a:avLst/>
          </a:prstGeom>
        </p:spPr>
      </p:pic>
      <p:sp>
        <p:nvSpPr>
          <p:cNvPr hidden="false" id="229" name="Shape 229"/>
          <p:cNvSpPr txBox="true"/>
          <p:nvPr isPhoto="false">
            <p:ph idx="0" type="title"/>
          </p:nvPr>
        </p:nvSpPr>
        <p:spPr>
          <a:xfrm flipH="false" flipV="false" rot="0">
            <a:off x="1083072" y="-8892"/>
            <a:ext cx="10025856" cy="6206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true" sz="2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Муниципальный этап Всероссийской олимпиады школьников</a:t>
            </a:r>
            <a:endParaRPr b="true" sz="2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30" name="Shape 230"/>
          <p:cNvSpPr txBox="false"/>
          <p:nvPr isPhoto="false"/>
        </p:nvSpPr>
        <p:spPr>
          <a:xfrm flipH="false" flipV="false" rot="0">
            <a:off x="9358333" y="4802376"/>
            <a:ext cx="2780633" cy="2123658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Значение показателя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0 - 20%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Значение показателя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21 - 50%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Значение показателя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51 - 85%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31" name="Shape 231"/>
          <p:cNvSpPr txBox="true"/>
          <p:nvPr isPhoto="false"/>
        </p:nvSpPr>
        <p:spPr>
          <a:xfrm flipH="false" flipV="false" rot="0">
            <a:off x="6284800" y="458887"/>
            <a:ext cx="4635736" cy="1144800"/>
          </a:xfrm>
          <a:prstGeom prst="rect">
            <a:avLst/>
          </a:prstGeom>
        </p:spPr>
        <p:txBody>
          <a:bodyPr anchor="ctr" bIns="0" lIns="0" rIns="0" tIns="0">
            <a:noAutofit/>
          </a:bodyPr>
          <a:p>
            <a:pPr algn="ctr" indent="0" marL="0"/>
            <a:r>
              <a:rPr sz="2200">
                <a:solidFill>
                  <a:srgbClr val="043161"/>
                </a:solidFill>
                <a:latin typeface="+mn-lt"/>
                <a:ea typeface="+mn-ea"/>
                <a:cs typeface="+mn-cs"/>
              </a:rPr>
              <a:t>Доля участников от общего числа обучающихся 5-11 классов</a:t>
            </a:r>
            <a:endParaRPr sz="2200">
              <a:solidFill>
                <a:srgbClr val="04316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2" name="Shape 232"/>
          <p:cNvSpPr txBox="true"/>
          <p:nvPr isPhoto="false"/>
        </p:nvSpPr>
        <p:spPr>
          <a:xfrm flipH="false" flipV="false" rot="0">
            <a:off x="551384" y="458887"/>
            <a:ext cx="4635735" cy="1144800"/>
          </a:xfrm>
          <a:prstGeom prst="rect">
            <a:avLst/>
          </a:prstGeom>
        </p:spPr>
        <p:txBody>
          <a:bodyPr anchor="ctr" bIns="0" lIns="0" rIns="0" tIns="0">
            <a:noAutofit/>
          </a:bodyPr>
          <a:p>
            <a:pPr algn="ctr" indent="0" marL="0"/>
            <a:r>
              <a:rPr sz="2200">
                <a:solidFill>
                  <a:srgbClr val="043161"/>
                </a:solidFill>
                <a:latin typeface="+mn-lt"/>
                <a:ea typeface="+mn-ea"/>
                <a:cs typeface="+mn-cs"/>
              </a:rPr>
              <a:t>Доля победителей и призеров от общего числа участников</a:t>
            </a:r>
            <a:endParaRPr sz="2200">
              <a:solidFill>
                <a:srgbClr val="04316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3" name="Shape 233"/>
          <p:cNvSpPr txBox="false"/>
          <p:nvPr isPhoto="false"/>
        </p:nvSpPr>
        <p:spPr>
          <a:xfrm flipH="false" flipV="false" rot="0">
            <a:off x="3420113" y="4663466"/>
            <a:ext cx="2780633" cy="2123657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Значение </a:t>
            </a:r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показателя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5 - 10%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Значение показателя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11 - 20%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Значение показателя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21 - 35%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solidFill>
          <a:schemeClr val="bg1"/>
        </a:solidFill>
      </p:bgPr>
    </p:bg>
    <p:spTree>
      <p:nvGrpSpPr>
        <p:cNvPr hidden="false" id="234" name="GroupShape 23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5" name="Shape 235"/>
          <p:cNvSpPr txBox="true"/>
          <p:nvPr isPhoto="false">
            <p:ph idx="0" type="title"/>
          </p:nvPr>
        </p:nvSpPr>
        <p:spPr>
          <a:xfrm flipH="false" flipV="false" rot="0">
            <a:off x="695400" y="620688"/>
            <a:ext cx="2318168" cy="77913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2000">
                <a:solidFill>
                  <a:srgbClr val="043161"/>
                </a:solidFill>
              </a:rPr>
              <a:t>Школьные театры</a:t>
            </a:r>
            <a:endParaRPr sz="2000">
              <a:solidFill>
                <a:srgbClr val="043161"/>
              </a:solidFill>
            </a:endParaRPr>
          </a:p>
        </p:txBody>
      </p:sp>
      <p:pic>
        <p:nvPicPr>
          <p:cNvPr hidden="false" id="237" name="Picture 23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7327" y="1399824"/>
            <a:ext cx="4887433" cy="4923635"/>
          </a:xfrm>
          <a:prstGeom prst="rect">
            <a:avLst/>
          </a:prstGeom>
        </p:spPr>
      </p:pic>
      <p:sp>
        <p:nvSpPr>
          <p:cNvPr hidden="false" id="238" name="Shape 238"/>
          <p:cNvSpPr txBox="true"/>
          <p:nvPr isPhoto="false"/>
        </p:nvSpPr>
        <p:spPr>
          <a:xfrm flipH="false" flipV="false" rot="0">
            <a:off x="4603672" y="735176"/>
            <a:ext cx="3168352" cy="779136"/>
          </a:xfrm>
          <a:prstGeom prst="rect">
            <a:avLst/>
          </a:prstGeom>
        </p:spPr>
        <p:txBody>
          <a:bodyPr anchor="ctr" bIns="0" lIns="0" rIns="0" tIns="0">
            <a:noAutofit/>
          </a:bodyPr>
          <a:p>
            <a:pPr algn="ctr" indent="0" marL="0"/>
            <a:r>
              <a:rPr sz="2000">
                <a:solidFill>
                  <a:srgbClr val="043161"/>
                </a:solidFill>
                <a:latin typeface="+mn-lt"/>
                <a:ea typeface="+mn-ea"/>
                <a:cs typeface="+mn-cs"/>
              </a:rPr>
              <a:t>Школьные спортивные клубы</a:t>
            </a:r>
            <a:endParaRPr sz="2000">
              <a:solidFill>
                <a:srgbClr val="04316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40" name="Picture 240"/>
          <p:cNvPicPr preferRelativeResize="true"/>
          <p:nvPr isPhoto="false"/>
        </p:nvPicPr>
        <p:blipFill>
          <a:blip r:embed="rId2"/>
          <a:srcRect b="0" l="0" r="13408" t="0"/>
          <a:stretch/>
        </p:blipFill>
        <p:spPr>
          <a:xfrm flipH="false" flipV="false" rot="0">
            <a:off x="3503712" y="1399824"/>
            <a:ext cx="5232537" cy="5530184"/>
          </a:xfrm>
          <a:prstGeom prst="rect">
            <a:avLst/>
          </a:prstGeom>
        </p:spPr>
      </p:pic>
      <p:sp>
        <p:nvSpPr>
          <p:cNvPr hidden="false" id="241" name="Shape 241"/>
          <p:cNvSpPr txBox="true"/>
          <p:nvPr isPhoto="false"/>
        </p:nvSpPr>
        <p:spPr>
          <a:xfrm flipH="false" flipV="false" rot="0">
            <a:off x="1991544" y="44624"/>
            <a:ext cx="8100000" cy="448919"/>
          </a:xfrm>
          <a:prstGeom prst="rect">
            <a:avLst/>
          </a:prstGeom>
          <a:noFill/>
          <a:ln w="0">
            <a:noFill/>
          </a:ln>
        </p:spPr>
        <p:txBody>
          <a:bodyPr bIns="45000" lIns="90000" rIns="90000" tIns="45000">
            <a:noAutofit/>
          </a:bodyPr>
          <a:p>
            <a:pPr algn="ctr" indent="0" marL="0"/>
            <a:r>
              <a:rPr b="true" spc="-1" strike="noStrik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Показатели воспитательной работы</a:t>
            </a:r>
            <a:endParaRPr b="true" spc="-1" strike="noStrike"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42" name="Shape 242"/>
          <p:cNvSpPr txBox="true"/>
          <p:nvPr isPhoto="false"/>
        </p:nvSpPr>
        <p:spPr>
          <a:xfrm flipH="false" flipV="false" rot="0">
            <a:off x="8507368" y="735176"/>
            <a:ext cx="3168351" cy="779136"/>
          </a:xfrm>
          <a:prstGeom prst="rect">
            <a:avLst/>
          </a:prstGeom>
        </p:spPr>
        <p:txBody>
          <a:bodyPr anchor="ctr" bIns="0" lIns="0" rIns="0" tIns="0">
            <a:noAutofit/>
          </a:bodyPr>
          <a:p>
            <a:pPr algn="ctr" indent="0" marL="0"/>
            <a:r>
              <a:rPr sz="2000">
                <a:solidFill>
                  <a:srgbClr val="043161"/>
                </a:solidFill>
                <a:latin typeface="+mn-lt"/>
                <a:ea typeface="+mn-ea"/>
                <a:cs typeface="+mn-cs"/>
              </a:rPr>
              <a:t>Летняя оздоровительная компания</a:t>
            </a:r>
            <a:endParaRPr sz="2000">
              <a:solidFill>
                <a:srgbClr val="04316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243" name="Shape 243"/>
          <p:cNvGrpSpPr/>
          <p:nvPr isPhoto="false"/>
        </p:nvGrpSpPr>
        <p:grpSpPr>
          <a:xfrm flipH="false" flipV="false" rot="0">
            <a:off x="6996224" y="1268760"/>
            <a:ext cx="5036184" cy="5177199"/>
            <a:chOff x="0" y="0"/>
            <a:chExt cx="5036184" cy="5177199"/>
          </a:xfrm>
        </p:grpSpPr>
        <p:pic>
          <p:nvPicPr>
            <p:cNvPr hidden="false" id="245" name="Picture 245"/>
            <p:cNvPicPr preferRelativeResize="true"/>
            <p:nvPr isPhoto="false"/>
          </p:nvPicPr>
          <p:blipFill>
            <a:blip r:embed="rId3"/>
            <a:stretch/>
          </p:blipFill>
          <p:spPr>
            <a:xfrm flipH="false" flipV="false" rot="0">
              <a:off x="0" y="0"/>
              <a:ext cx="5036184" cy="5177199"/>
            </a:xfrm>
            <a:prstGeom prst="rect">
              <a:avLst/>
            </a:prstGeom>
          </p:spPr>
        </p:pic>
        <p:sp>
          <p:nvSpPr>
            <p:cNvPr hidden="false" id="246" name="Shape 246"/>
            <p:cNvSpPr txBox="false"/>
            <p:nvPr isPhoto="false"/>
          </p:nvSpPr>
          <p:spPr>
            <a:xfrm flipH="true" flipV="false" rot="0">
              <a:off x="1343523" y="4718460"/>
              <a:ext cx="24772" cy="93348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  <p:sp>
          <p:nvSpPr>
            <p:cNvPr hidden="false" id="247" name="Shape 247"/>
            <p:cNvSpPr txBox="true"/>
            <p:nvPr isPhoto="false"/>
          </p:nvSpPr>
          <p:spPr>
            <a:xfrm flipH="false" flipV="false" rot="0">
              <a:off x="1116021" y="4645378"/>
              <a:ext cx="176113" cy="27881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800">
                  <a:solidFill>
                    <a:schemeClr val="tx1"/>
                  </a:solidFill>
                  <a:latin typeface="Evolventa"/>
                  <a:ea typeface="Evolventa"/>
                  <a:cs typeface="Evolventa"/>
                </a:rPr>
                <a:t>4</a:t>
              </a:r>
              <a:endParaRPr sz="1800">
                <a:solidFill>
                  <a:schemeClr val="tx1"/>
                </a:solidFill>
                <a:latin typeface="Evolventa"/>
                <a:ea typeface="Evolventa"/>
                <a:cs typeface="Evolventa"/>
              </a:endParaRPr>
            </a:p>
          </p:txBody>
        </p:sp>
        <p:sp>
          <p:nvSpPr>
            <p:cNvPr hidden="false" id="248" name="Shape 248"/>
            <p:cNvSpPr txBox="false"/>
            <p:nvPr isPhoto="false"/>
          </p:nvSpPr>
          <p:spPr>
            <a:xfrm flipH="false" flipV="false" rot="0">
              <a:off x="403688" y="4423783"/>
              <a:ext cx="494111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  <p:sp>
          <p:nvSpPr>
            <p:cNvPr hidden="false" id="249" name="Shape 249"/>
            <p:cNvSpPr txBox="true"/>
            <p:nvPr isPhoto="false"/>
          </p:nvSpPr>
          <p:spPr>
            <a:xfrm flipH="false" flipV="false" rot="0">
              <a:off x="157091" y="4214293"/>
              <a:ext cx="176113" cy="27881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800">
                  <a:solidFill>
                    <a:schemeClr val="tx1"/>
                  </a:solidFill>
                  <a:latin typeface="Evolventa"/>
                  <a:ea typeface="Evolventa"/>
                  <a:cs typeface="Evolventa"/>
                </a:rPr>
                <a:t>9</a:t>
              </a:r>
              <a:endParaRPr sz="1800">
                <a:solidFill>
                  <a:schemeClr val="tx1"/>
                </a:solidFill>
                <a:latin typeface="Evolventa"/>
                <a:ea typeface="Evolventa"/>
                <a:cs typeface="Evolventa"/>
              </a:endParaRPr>
            </a:p>
          </p:txBody>
        </p:sp>
        <p:sp>
          <p:nvSpPr>
            <p:cNvPr hidden="false" id="250" name="Shape 250"/>
            <p:cNvSpPr txBox="false"/>
            <p:nvPr isPhoto="false"/>
          </p:nvSpPr>
          <p:spPr>
            <a:xfrm flipH="false" flipV="false" rot="0">
              <a:off x="403688" y="4167583"/>
              <a:ext cx="599066" cy="82869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  <p:sp>
          <p:nvSpPr>
            <p:cNvPr hidden="false" id="251" name="Shape 251"/>
            <p:cNvSpPr txBox="true"/>
            <p:nvPr isPhoto="false"/>
          </p:nvSpPr>
          <p:spPr>
            <a:xfrm flipH="false" flipV="false" rot="0">
              <a:off x="154153" y="3951451"/>
              <a:ext cx="176113" cy="27881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800">
                  <a:solidFill>
                    <a:schemeClr val="tx1"/>
                  </a:solidFill>
                  <a:latin typeface="Evolventa"/>
                  <a:ea typeface="Evolventa"/>
                  <a:cs typeface="Evolventa"/>
                </a:rPr>
                <a:t>3</a:t>
              </a:r>
              <a:endParaRPr sz="1800">
                <a:solidFill>
                  <a:schemeClr val="tx1"/>
                </a:solidFill>
                <a:latin typeface="Evolventa"/>
                <a:ea typeface="Evolventa"/>
                <a:cs typeface="Evolventa"/>
              </a:endParaRPr>
            </a:p>
          </p:txBody>
        </p:sp>
        <p:sp>
          <p:nvSpPr>
            <p:cNvPr hidden="false" id="252" name="Shape 252"/>
            <p:cNvSpPr txBox="true"/>
            <p:nvPr isPhoto="false"/>
          </p:nvSpPr>
          <p:spPr>
            <a:xfrm flipH="false" flipV="false" rot="0">
              <a:off x="1255466" y="2862112"/>
              <a:ext cx="176113" cy="27881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800">
                  <a:solidFill>
                    <a:schemeClr val="tx1"/>
                  </a:solidFill>
                  <a:latin typeface="Evolventa"/>
                  <a:ea typeface="Evolventa"/>
                  <a:cs typeface="Evolventa"/>
                </a:rPr>
                <a:t>2</a:t>
              </a:r>
              <a:endParaRPr sz="1800">
                <a:solidFill>
                  <a:schemeClr val="tx1"/>
                </a:solidFill>
                <a:latin typeface="Evolventa"/>
                <a:ea typeface="Evolventa"/>
                <a:cs typeface="Evolventa"/>
              </a:endParaRPr>
            </a:p>
          </p:txBody>
        </p:sp>
        <p:sp>
          <p:nvSpPr>
            <p:cNvPr hidden="false" id="253" name="Shape 253"/>
            <p:cNvSpPr txBox="true"/>
            <p:nvPr isPhoto="false"/>
          </p:nvSpPr>
          <p:spPr>
            <a:xfrm flipH="false" flipV="false" rot="0">
              <a:off x="521258" y="3750946"/>
              <a:ext cx="176113" cy="27881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800">
                  <a:solidFill>
                    <a:schemeClr val="tx1"/>
                  </a:solidFill>
                  <a:latin typeface="Evolventa"/>
                  <a:ea typeface="Evolventa"/>
                  <a:cs typeface="Evolventa"/>
                </a:rPr>
                <a:t>2</a:t>
              </a:r>
              <a:endParaRPr sz="1800">
                <a:solidFill>
                  <a:schemeClr val="tx1"/>
                </a:solidFill>
                <a:latin typeface="Evolventa"/>
                <a:ea typeface="Evolventa"/>
                <a:cs typeface="Evolventa"/>
              </a:endParaRPr>
            </a:p>
          </p:txBody>
        </p:sp>
        <p:sp>
          <p:nvSpPr>
            <p:cNvPr hidden="false" id="254" name="Shape 254"/>
            <p:cNvSpPr txBox="false"/>
            <p:nvPr isPhoto="false"/>
          </p:nvSpPr>
          <p:spPr>
            <a:xfrm flipH="false" flipV="true" rot="0">
              <a:off x="897800" y="4532612"/>
              <a:ext cx="193013" cy="93857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  <p:sp>
          <p:nvSpPr>
            <p:cNvPr hidden="false" id="255" name="Shape 255"/>
            <p:cNvSpPr txBox="true"/>
            <p:nvPr isPhoto="false"/>
          </p:nvSpPr>
          <p:spPr>
            <a:xfrm flipH="false" flipV="false" rot="0">
              <a:off x="697372" y="4414069"/>
              <a:ext cx="176113" cy="27881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800">
                  <a:solidFill>
                    <a:schemeClr val="tx1"/>
                  </a:solidFill>
                  <a:latin typeface="Evolventa"/>
                  <a:ea typeface="Evolventa"/>
                  <a:cs typeface="Evolventa"/>
                </a:rPr>
                <a:t>1</a:t>
              </a:r>
              <a:endParaRPr sz="1800">
                <a:solidFill>
                  <a:schemeClr val="tx1"/>
                </a:solidFill>
                <a:latin typeface="Evolventa"/>
                <a:ea typeface="Evolventa"/>
                <a:cs typeface="Evolventa"/>
              </a:endParaRPr>
            </a:p>
          </p:txBody>
        </p:sp>
        <p:sp>
          <p:nvSpPr>
            <p:cNvPr hidden="false" id="256" name="Shape 256"/>
            <p:cNvSpPr txBox="true"/>
            <p:nvPr isPhoto="false"/>
          </p:nvSpPr>
          <p:spPr>
            <a:xfrm flipH="false" flipV="false" rot="0">
              <a:off x="1284738" y="4167583"/>
              <a:ext cx="176113" cy="27881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800">
                  <a:solidFill>
                    <a:schemeClr val="tx1"/>
                  </a:solidFill>
                  <a:latin typeface="Evolventa"/>
                  <a:ea typeface="Evolventa"/>
                  <a:cs typeface="Evolventa"/>
                </a:rPr>
                <a:t>2</a:t>
              </a:r>
              <a:endParaRPr sz="1800">
                <a:solidFill>
                  <a:schemeClr val="tx1"/>
                </a:solidFill>
                <a:latin typeface="Evolventa"/>
                <a:ea typeface="Evolventa"/>
                <a:cs typeface="Evolventa"/>
              </a:endParaRPr>
            </a:p>
          </p:txBody>
        </p:sp>
        <p:sp>
          <p:nvSpPr>
            <p:cNvPr hidden="false" id="257" name="Shape 257"/>
            <p:cNvSpPr txBox="true"/>
            <p:nvPr isPhoto="false"/>
          </p:nvSpPr>
          <p:spPr>
            <a:xfrm flipH="false" flipV="false" rot="0">
              <a:off x="668099" y="3951451"/>
              <a:ext cx="176113" cy="27881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800">
                  <a:solidFill>
                    <a:schemeClr val="tx1"/>
                  </a:solidFill>
                  <a:latin typeface="Evolventa"/>
                  <a:ea typeface="Evolventa"/>
                  <a:cs typeface="Evolventa"/>
                </a:rPr>
                <a:t>1</a:t>
              </a:r>
              <a:endParaRPr sz="1800">
                <a:solidFill>
                  <a:schemeClr val="tx1"/>
                </a:solidFill>
                <a:latin typeface="Evolventa"/>
                <a:ea typeface="Evolventa"/>
                <a:cs typeface="Evolventa"/>
              </a:endParaRPr>
            </a:p>
          </p:txBody>
        </p:sp>
        <p:sp>
          <p:nvSpPr>
            <p:cNvPr hidden="false" id="258" name="Shape 258"/>
            <p:cNvSpPr txBox="true"/>
            <p:nvPr isPhoto="false"/>
          </p:nvSpPr>
          <p:spPr>
            <a:xfrm flipH="false" flipV="false" rot="0">
              <a:off x="668099" y="2794908"/>
              <a:ext cx="176113" cy="27881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800">
                  <a:solidFill>
                    <a:schemeClr val="tx1"/>
                  </a:solidFill>
                  <a:latin typeface="Evolventa"/>
                  <a:ea typeface="Evolventa"/>
                  <a:cs typeface="Evolventa"/>
                </a:rPr>
                <a:t>1</a:t>
              </a:r>
              <a:endParaRPr sz="1800">
                <a:solidFill>
                  <a:schemeClr val="tx1"/>
                </a:solidFill>
                <a:latin typeface="Evolventa"/>
                <a:ea typeface="Evolventa"/>
                <a:cs typeface="Evolventa"/>
              </a:endParaRPr>
            </a:p>
          </p:txBody>
        </p:sp>
        <p:sp>
          <p:nvSpPr>
            <p:cNvPr hidden="false" id="259" name="Shape 259"/>
            <p:cNvSpPr txBox="true"/>
            <p:nvPr isPhoto="false"/>
          </p:nvSpPr>
          <p:spPr>
            <a:xfrm flipH="false" flipV="false" rot="0">
              <a:off x="1641434" y="2354008"/>
              <a:ext cx="176113" cy="278813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800">
                  <a:solidFill>
                    <a:schemeClr val="tx1"/>
                  </a:solidFill>
                  <a:latin typeface="Evolventa"/>
                  <a:ea typeface="Evolventa"/>
                  <a:cs typeface="Evolventa"/>
                </a:rPr>
                <a:t>1</a:t>
              </a:r>
              <a:endParaRPr sz="1800">
                <a:solidFill>
                  <a:schemeClr val="tx1"/>
                </a:solidFill>
                <a:latin typeface="Evolventa"/>
                <a:ea typeface="Evolventa"/>
                <a:cs typeface="Evolventa"/>
              </a:endParaRPr>
            </a:p>
          </p:txBody>
        </p:sp>
        <p:sp>
          <p:nvSpPr>
            <p:cNvPr hidden="false" id="260" name="Shape 260"/>
            <p:cNvSpPr txBox="true"/>
            <p:nvPr isPhoto="false"/>
          </p:nvSpPr>
          <p:spPr>
            <a:xfrm flipH="false" flipV="false" rot="0">
              <a:off x="256847" y="4520770"/>
              <a:ext cx="176113" cy="27881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800">
                  <a:solidFill>
                    <a:schemeClr val="tx1"/>
                  </a:solidFill>
                  <a:latin typeface="Evolventa"/>
                  <a:ea typeface="Evolventa"/>
                  <a:cs typeface="Evolventa"/>
                </a:rPr>
                <a:t>1</a:t>
              </a:r>
              <a:endParaRPr sz="1800">
                <a:solidFill>
                  <a:schemeClr val="tx1"/>
                </a:solidFill>
                <a:latin typeface="Evolventa"/>
                <a:ea typeface="Evolventa"/>
                <a:cs typeface="Evolventa"/>
              </a:endParaRPr>
            </a:p>
          </p:txBody>
        </p:sp>
        <p:sp>
          <p:nvSpPr>
            <p:cNvPr hidden="false" id="261" name="Shape 261"/>
            <p:cNvSpPr txBox="true"/>
            <p:nvPr isPhoto="false"/>
          </p:nvSpPr>
          <p:spPr>
            <a:xfrm flipH="false" flipV="false" rot="0">
              <a:off x="1578422" y="2670300"/>
              <a:ext cx="176113" cy="27881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800">
                  <a:solidFill>
                    <a:schemeClr val="tx1"/>
                  </a:solidFill>
                  <a:latin typeface="Evolventa"/>
                  <a:ea typeface="Evolventa"/>
                  <a:cs typeface="Evolventa"/>
                </a:rPr>
                <a:t>1</a:t>
              </a:r>
              <a:endParaRPr sz="1800">
                <a:solidFill>
                  <a:schemeClr val="tx1"/>
                </a:solidFill>
                <a:latin typeface="Evolventa"/>
                <a:ea typeface="Evolventa"/>
                <a:cs typeface="Evolventa"/>
              </a:endParaRPr>
            </a:p>
          </p:txBody>
        </p:sp>
      </p:grpSp>
      <p:sp>
        <p:nvSpPr>
          <p:cNvPr hidden="false" id="262" name="Shape 262"/>
          <p:cNvSpPr txBox="true"/>
          <p:nvPr isPhoto="false"/>
        </p:nvSpPr>
        <p:spPr>
          <a:xfrm flipH="false" flipV="false" rot="0">
            <a:off x="4191962" y="5971927"/>
            <a:ext cx="2955449" cy="76944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% выполнения 90-100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% выполнения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50-90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63" name="Shape 263"/>
          <p:cNvSpPr txBox="true"/>
          <p:nvPr isPhoto="false"/>
        </p:nvSpPr>
        <p:spPr>
          <a:xfrm flipH="false" flipV="false" rot="0">
            <a:off x="631776" y="5733256"/>
            <a:ext cx="2996059" cy="1107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% выполнения 90-100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% выполнения 50-90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% выполнения 0-50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64" name="Shape 264"/>
          <p:cNvSpPr txBox="true"/>
          <p:nvPr isPhoto="false"/>
        </p:nvSpPr>
        <p:spPr>
          <a:xfrm flipH="false" flipV="false" rot="0">
            <a:off x="9120336" y="5777388"/>
            <a:ext cx="2912071" cy="1107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% выполнения 90-100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% выполнения 50-90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% выполнения 0-50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solidFill>
          <a:schemeClr val="bg1"/>
        </a:solidFill>
      </p:bgPr>
    </p:bg>
    <p:spTree>
      <p:nvGrpSpPr>
        <p:cNvPr hidden="false" id="265" name="GroupShape 2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6" name="Shape 266"/>
          <p:cNvSpPr txBox="true"/>
          <p:nvPr isPhoto="false">
            <p:ph idx="0" type="title"/>
          </p:nvPr>
        </p:nvSpPr>
        <p:spPr>
          <a:xfrm flipH="false" flipV="false" rot="0">
            <a:off x="767408" y="489624"/>
            <a:ext cx="2880319" cy="77913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sz="2000">
                <a:solidFill>
                  <a:srgbClr val="043161"/>
                </a:solidFill>
              </a:rPr>
              <a:t>Организация питания в школах</a:t>
            </a:r>
            <a:endParaRPr sz="2000">
              <a:solidFill>
                <a:srgbClr val="043161"/>
              </a:solidFill>
            </a:endParaRPr>
          </a:p>
        </p:txBody>
      </p:sp>
      <p:sp>
        <p:nvSpPr>
          <p:cNvPr hidden="false" id="267" name="Shape 267"/>
          <p:cNvSpPr txBox="true"/>
          <p:nvPr isPhoto="false"/>
        </p:nvSpPr>
        <p:spPr>
          <a:xfrm flipH="false" flipV="false" rot="0">
            <a:off x="6456040" y="620688"/>
            <a:ext cx="5400600" cy="779136"/>
          </a:xfrm>
          <a:prstGeom prst="rect">
            <a:avLst/>
          </a:prstGeom>
        </p:spPr>
        <p:txBody>
          <a:bodyPr anchor="ctr" bIns="0" lIns="0" rIns="0" tIns="0">
            <a:noAutofit/>
          </a:bodyPr>
          <a:p>
            <a:pPr algn="ctr" indent="0" marL="0"/>
            <a:r>
              <a:rPr sz="2000">
                <a:solidFill>
                  <a:srgbClr val="043161"/>
                </a:solidFill>
                <a:latin typeface="+mn-lt"/>
                <a:ea typeface="+mn-ea"/>
                <a:cs typeface="+mn-cs"/>
              </a:rPr>
              <a:t>Мероприятия по антитеррористической безопасности в образовательных организациях</a:t>
            </a:r>
            <a:endParaRPr sz="2000">
              <a:solidFill>
                <a:srgbClr val="04316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69" name="Picture 26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773803"/>
            <a:ext cx="6033914" cy="6084197"/>
          </a:xfrm>
          <a:prstGeom prst="rect">
            <a:avLst/>
          </a:prstGeom>
        </p:spPr>
      </p:pic>
      <p:pic>
        <p:nvPicPr>
          <p:cNvPr hidden="false" id="271" name="Picture 27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065093" y="761202"/>
            <a:ext cx="5917679" cy="5966993"/>
          </a:xfrm>
          <a:prstGeom prst="rect">
            <a:avLst/>
          </a:prstGeom>
        </p:spPr>
      </p:pic>
      <p:sp>
        <p:nvSpPr>
          <p:cNvPr hidden="false" id="272" name="Shape 272"/>
          <p:cNvSpPr txBox="false"/>
          <p:nvPr isPhoto="false"/>
        </p:nvSpPr>
        <p:spPr>
          <a:xfrm flipH="false" flipV="false" rot="0">
            <a:off x="2996791" y="5445224"/>
            <a:ext cx="2438488" cy="1107996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Аутсорсинг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Смешанная форма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Самостоятельно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73" name="Shape 273"/>
          <p:cNvSpPr txBox="true"/>
          <p:nvPr isPhoto="false"/>
        </p:nvSpPr>
        <p:spPr>
          <a:xfrm flipH="false" flipV="false" rot="0">
            <a:off x="9696710" y="4797152"/>
            <a:ext cx="2321358" cy="1650207"/>
          </a:xfrm>
          <a:prstGeom prst="rect">
            <a:avLst/>
          </a:prstGeom>
        </p:spPr>
        <p:txBody>
          <a:bodyPr anchor="ctr" bIns="0" lIns="0" rIns="0" tIns="0">
            <a:noAutofit/>
          </a:bodyPr>
          <a:p>
            <a:pPr algn="ctr" indent="0" marL="0"/>
            <a:r>
              <a:rPr sz="2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Финансирование мероприятий из краевого бюджета</a:t>
            </a:r>
            <a:endParaRPr sz="22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Нет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Да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74" name="Shape 274"/>
          <p:cNvSpPr txBox="true"/>
          <p:nvPr isPhoto="false"/>
        </p:nvSpPr>
        <p:spPr>
          <a:xfrm flipH="false" flipV="false" rot="0">
            <a:off x="1613502" y="43383"/>
            <a:ext cx="8100000" cy="448919"/>
          </a:xfrm>
          <a:prstGeom prst="rect">
            <a:avLst/>
          </a:prstGeom>
          <a:noFill/>
          <a:ln w="0">
            <a:noFill/>
          </a:ln>
        </p:spPr>
        <p:txBody>
          <a:bodyPr bIns="45000" lIns="90000" rIns="90000" tIns="45000">
            <a:noAutofit/>
          </a:bodyPr>
          <a:p>
            <a:pPr algn="ctr" indent="0" marL="0"/>
            <a:r>
              <a:rPr b="true" spc="-1" strike="noStrik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Здоровьесбережение</a:t>
            </a:r>
            <a:endParaRPr b="true" spc="-1" strike="noStrike"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solidFill>
          <a:srgbClr val="FFFFFF"/>
        </a:solidFill>
      </p:bgPr>
    </p:bg>
    <p:spTree>
      <p:nvGrpSpPr>
        <p:cNvPr hidden="false" id="275" name="GroupShape 2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77" name="Picture 27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569850" y="4567462"/>
            <a:ext cx="1433321" cy="1238250"/>
          </a:xfrm>
          <a:prstGeom prst="rect">
            <a:avLst/>
          </a:prstGeom>
        </p:spPr>
      </p:pic>
      <p:pic>
        <p:nvPicPr>
          <p:cNvPr hidden="false" id="279" name="Picture 27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9324794" y="1049571"/>
            <a:ext cx="2407062" cy="1041182"/>
          </a:xfrm>
          <a:prstGeom prst="rect">
            <a:avLst/>
          </a:prstGeom>
        </p:spPr>
      </p:pic>
      <p:sp>
        <p:nvSpPr>
          <p:cNvPr hidden="false" id="280" name="Shape 280"/>
          <p:cNvSpPr txBox="true"/>
          <p:nvPr isPhoto="false">
            <p:ph idx="0" type="title"/>
          </p:nvPr>
        </p:nvSpPr>
        <p:spPr>
          <a:xfrm flipH="false" flipV="false" rot="0">
            <a:off x="310166" y="204835"/>
            <a:ext cx="11255062" cy="40813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>
              <a:lnSpc>
                <a:spcPct val="100000"/>
              </a:lnSpc>
            </a:pPr>
            <a:r>
              <a:rPr b="tru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Задача для повышения качества </a:t>
            </a:r>
            <a:r>
              <a:rPr b="tru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образования</a:t>
            </a:r>
            <a:endParaRPr sz="2800">
              <a:solidFill>
                <a:srgbClr val="00B0F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281" name="Shape 281"/>
          <p:cNvSpPr txBox="false"/>
          <p:nvPr isPhoto="false"/>
        </p:nvSpPr>
        <p:spPr>
          <a:xfrm flipH="false" flipV="false" rot="0">
            <a:off x="3471929" y="813502"/>
            <a:ext cx="4931534" cy="412421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l" indent="0" marL="0">
              <a:lnSpc>
                <a:spcPct val="80000"/>
              </a:lnSpc>
            </a:pPr>
            <a:r>
              <a:rPr b="true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Стратегические </a:t>
            </a:r>
            <a:r>
              <a:rPr b="true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инициативы</a:t>
            </a:r>
            <a:endParaRPr b="true" sz="260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82" name="Shape 282"/>
          <p:cNvSpPr txBox="false"/>
          <p:nvPr isPhoto="false"/>
        </p:nvSpPr>
        <p:spPr>
          <a:xfrm flipH="false" flipV="false" rot="0">
            <a:off x="3937533" y="3068960"/>
            <a:ext cx="4444119" cy="1372682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80000"/>
              </a:lnSpc>
              <a:spcAft>
                <a:spcPts val="0"/>
              </a:spcAft>
            </a:pPr>
            <a:r>
              <a:rPr b="true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«Свобода выбора в пространстве профессионального самоопределения»  </a:t>
            </a: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83" name="Shape 283"/>
          <p:cNvSpPr txBox="false"/>
          <p:nvPr isPhoto="false"/>
        </p:nvSpPr>
        <p:spPr>
          <a:xfrm flipH="false" flipV="false" rot="0">
            <a:off x="8675329" y="3472917"/>
            <a:ext cx="3256229" cy="412420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80000"/>
              </a:lnSpc>
            </a:pPr>
            <a:r>
              <a:rPr b="true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«В фокусе детство»</a:t>
            </a:r>
            <a:endParaRPr b="true" sz="26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84" name="Shape 284"/>
          <p:cNvSpPr txBox="false"/>
          <p:nvPr isPhoto="false"/>
        </p:nvSpPr>
        <p:spPr>
          <a:xfrm flipH="false" flipV="false" rot="0">
            <a:off x="189925" y="3566421"/>
            <a:ext cx="3523197" cy="412420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80000"/>
              </a:lnSpc>
              <a:spcAft>
                <a:spcPts val="0"/>
              </a:spcAft>
            </a:pPr>
            <a:r>
              <a:rPr b="true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«Таланты Приморья</a:t>
            </a:r>
            <a:r>
              <a:rPr b="true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b="true" sz="26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85" name="Shape 285"/>
          <p:cNvSpPr txBox="false"/>
          <p:nvPr isPhoto="false"/>
        </p:nvSpPr>
        <p:spPr>
          <a:xfrm flipH="false" flipV="false" rot="0">
            <a:off x="7698291" y="5755569"/>
            <a:ext cx="4233267" cy="1052596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80000"/>
              </a:lnSpc>
            </a:pPr>
            <a:r>
              <a:rPr b="true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Концепция цифровой трансформации образования</a:t>
            </a:r>
            <a:endParaRPr b="true" sz="26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86" name="Shape 286"/>
          <p:cNvSpPr txBox="false"/>
          <p:nvPr isPhoto="false"/>
        </p:nvSpPr>
        <p:spPr>
          <a:xfrm flipH="false" flipV="false" rot="0">
            <a:off x="2069573" y="1602252"/>
            <a:ext cx="7185534" cy="412420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80000"/>
              </a:lnSpc>
            </a:pPr>
            <a:r>
              <a:rPr b="true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«Школа успешного будущего</a:t>
            </a:r>
            <a:r>
              <a:rPr b="true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b="true" sz="26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288" name="Picture 288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4874143" y="2095442"/>
            <a:ext cx="1891352" cy="921047"/>
          </a:xfrm>
          <a:prstGeom prst="rect">
            <a:avLst/>
          </a:prstGeom>
        </p:spPr>
      </p:pic>
      <p:pic>
        <p:nvPicPr>
          <p:cNvPr hidden="false" id="290" name="Picture 290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904312" y="4102691"/>
            <a:ext cx="1255701" cy="1258055"/>
          </a:xfrm>
          <a:prstGeom prst="rect">
            <a:avLst/>
          </a:prstGeom>
        </p:spPr>
      </p:pic>
      <p:pic>
        <p:nvPicPr>
          <p:cNvPr hidden="false" id="292" name="Picture 292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1011902" y="4125192"/>
            <a:ext cx="1879242" cy="1882132"/>
          </a:xfrm>
          <a:prstGeom prst="rect">
            <a:avLst/>
          </a:prstGeom>
        </p:spPr>
      </p:pic>
      <p:pic>
        <p:nvPicPr>
          <p:cNvPr hidden="false" id="294" name="Picture 294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144327" y="5810414"/>
            <a:ext cx="1209250" cy="966562"/>
          </a:xfrm>
          <a:prstGeom prst="rect">
            <a:avLst/>
          </a:prstGeom>
          <a:ln>
            <a:noFill/>
          </a:ln>
        </p:spPr>
      </p:pic>
      <p:sp>
        <p:nvSpPr>
          <p:cNvPr hidden="false" id="295" name="Shape 295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97" name="Picture 297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10308577" y="3937351"/>
            <a:ext cx="1401728" cy="1401728"/>
          </a:xfrm>
          <a:prstGeom prst="rect">
            <a:avLst/>
          </a:prstGeom>
        </p:spPr>
      </p:pic>
      <p:sp>
        <p:nvSpPr>
          <p:cNvPr hidden="false" id="298" name="Shape 298"/>
          <p:cNvSpPr txBox="false"/>
          <p:nvPr isPhoto="false"/>
        </p:nvSpPr>
        <p:spPr>
          <a:xfrm flipH="false" flipV="false" rot="0">
            <a:off x="307975" y="7936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300" name="Picture 300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522465" y="927564"/>
            <a:ext cx="1518418" cy="1150676"/>
          </a:xfrm>
          <a:prstGeom prst="rect">
            <a:avLst/>
          </a:prstGeom>
        </p:spPr>
      </p:pic>
      <p:sp>
        <p:nvSpPr>
          <p:cNvPr hidden="false" id="301" name="Shape 301"/>
          <p:cNvSpPr txBox="false"/>
          <p:nvPr isPhoto="false"/>
        </p:nvSpPr>
        <p:spPr>
          <a:xfrm flipH="false" flipV="false" rot="0">
            <a:off x="1598456" y="6133144"/>
            <a:ext cx="4221363" cy="412420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80000"/>
              </a:lnSpc>
            </a:pPr>
            <a:r>
              <a:rPr b="true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«Школа управленцев»</a:t>
            </a:r>
            <a:endParaRPr b="true" sz="26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67" name="GroupShape 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8" name="Shape 68"/>
          <p:cNvSpPr txBox="true"/>
          <p:nvPr isPhoto="false"/>
        </p:nvSpPr>
        <p:spPr>
          <a:xfrm flipH="false" flipV="false" rot="0">
            <a:off x="410760" y="6323400"/>
            <a:ext cx="195839" cy="364680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p>
            <a:pPr algn="r" indent="0" marL="0">
              <a:lnSpc>
                <a:spcPct val="100000"/>
              </a:lnSpc>
            </a:pPr>
            <a:r>
              <a:rPr b="true" spc="-1" strike="noStrike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2</a:t>
            </a:r>
            <a:endParaRPr b="false" spc="-1" strike="noStrik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9" name="Shape 69"/>
          <p:cNvSpPr txBox="false"/>
          <p:nvPr isPhoto="false"/>
        </p:nvSpPr>
        <p:spPr>
          <a:xfrm flipH="false" flipV="false" rot="0">
            <a:off x="692220" y="21938"/>
            <a:ext cx="10807560" cy="583608"/>
          </a:xfrm>
          <a:prstGeom prst="rect">
            <a:avLst/>
          </a:prstGeom>
          <a:noFill/>
          <a:ln w="0">
            <a:noFill/>
          </a:ln>
        </p:spPr>
        <p:txBody>
          <a:bodyPr bIns="45000" lIns="90000" rIns="90000" tIns="45000">
            <a:noAutofit/>
          </a:bodyPr>
          <a:p>
            <a:pPr algn="ctr" indent="0" marL="0">
              <a:lnSpc>
                <a:spcPct val="90000"/>
              </a:lnSpc>
            </a:pPr>
            <a:r>
              <a:rPr b="true" spc="-1" strike="noStrik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Объем межбюджетных трансфертов (</a:t>
            </a:r>
            <a:r>
              <a:rPr b="true" spc="-1" strike="noStrik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млн.руб</a:t>
            </a:r>
            <a:r>
              <a:rPr b="true" spc="-1" strike="noStrik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.)</a:t>
            </a:r>
            <a:endParaRPr b="true" spc="-1" strike="noStrike"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hidden="false" id="70" name="Table 70"/>
          <p:cNvGraphicFramePr/>
          <p:nvPr isPhoto="false"/>
        </p:nvGraphicFramePr>
        <p:xfrm flipH="false" flipV="false" rot="0">
          <a:off x="251806" y="678536"/>
          <a:ext cx="10963800" cy="1798560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1391040"/>
                <a:gridCol w="1391040"/>
                <a:gridCol w="2034720"/>
                <a:gridCol w="694800"/>
                <a:gridCol w="1654200"/>
                <a:gridCol w="1458360"/>
                <a:gridCol w="743760"/>
                <a:gridCol w="1595880"/>
              </a:tblGrid>
              <a:tr h="449640">
                <a:tc gridSpan="1" hMerge="false" rowSpan="1" vMerge="false">
                  <a:txBody>
                    <a:bodyPr/>
                    <a:p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3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3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49640">
                <a:tc gridSpan="1" hMerge="false" rowSpan="1" vMerge="false">
                  <a:txBody>
                    <a:bodyPr/>
                    <a:p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49640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22 111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21 652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b="true" spc="-1" strike="noStrike" sz="2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24 760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22 510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b="true" spc="-1" strike="noStrike" sz="2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27 572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49640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3 371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3 099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b="true" spc="-1" strike="noStrike" sz="2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2 462,47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2 462,32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true" spc="-1" strike="noStrike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b="true" spc="-1" strike="noStrike" sz="2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2 423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360" marR="9360" marT="45720" vert="horz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hidden="false" id="71" name="Shape 71"/>
          <p:cNvSpPr txBox="false"/>
          <p:nvPr isPhoto="false"/>
        </p:nvSpPr>
        <p:spPr>
          <a:xfrm flipH="false" flipV="false" rot="19216738">
            <a:off x="4499937" y="3036495"/>
            <a:ext cx="876820" cy="429432"/>
          </a:xfrm>
          <a:prstGeom prst="rect">
            <a:avLst/>
          </a:prstGeom>
          <a:noFill/>
          <a:ln w="0">
            <a:noFill/>
          </a:ln>
        </p:spPr>
        <p:txBody>
          <a:bodyPr bIns="45000" lIns="90000" rIns="90000" tIns="45000" wrap="none">
            <a:spAutoFit/>
          </a:bodyPr>
          <a:p>
            <a:pPr algn="l" indent="0" marL="0">
              <a:lnSpc>
                <a:spcPct val="100000"/>
              </a:lnSpc>
            </a:pPr>
            <a:r>
              <a:rPr b="true" spc="-1" strike="noStrike" sz="220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+ 20%</a:t>
            </a:r>
            <a:endParaRPr b="false" spc="-1" strike="noStrike" sz="22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2" name="Shape 72"/>
          <p:cNvSpPr txBox="false"/>
          <p:nvPr isPhoto="false"/>
        </p:nvSpPr>
        <p:spPr>
          <a:xfrm flipH="false" flipV="false" rot="0">
            <a:off x="5036592" y="6237312"/>
            <a:ext cx="748410" cy="430887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ctr" indent="0" marL="0">
              <a:lnSpc>
                <a:spcPct val="100000"/>
              </a:lnSpc>
            </a:pPr>
            <a:r>
              <a:rPr spc="-1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2023</a:t>
            </a:r>
            <a:endParaRPr spc="-1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3" name="Shape 73"/>
          <p:cNvSpPr txBox="false"/>
          <p:nvPr isPhoto="false"/>
        </p:nvSpPr>
        <p:spPr>
          <a:xfrm flipH="false" flipV="false" rot="0">
            <a:off x="3986238" y="6237312"/>
            <a:ext cx="748410" cy="430887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ctr" indent="0" marL="0">
              <a:lnSpc>
                <a:spcPct val="100000"/>
              </a:lnSpc>
            </a:pPr>
            <a:r>
              <a:rPr spc="-1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2022</a:t>
            </a:r>
            <a:endParaRPr spc="-1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4" name="Shape 74"/>
          <p:cNvSpPr txBox="false"/>
          <p:nvPr isPhoto="false"/>
        </p:nvSpPr>
        <p:spPr>
          <a:xfrm flipH="false" flipV="false" rot="0">
            <a:off x="3071664" y="6237312"/>
            <a:ext cx="748410" cy="430887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ctr" indent="0" marL="0">
              <a:lnSpc>
                <a:spcPct val="100000"/>
              </a:lnSpc>
            </a:pPr>
            <a:r>
              <a:rPr spc="-1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2021</a:t>
            </a:r>
            <a:endParaRPr spc="-1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5" name="Shape 75"/>
          <p:cNvSpPr txBox="false"/>
          <p:nvPr isPhoto="false"/>
        </p:nvSpPr>
        <p:spPr>
          <a:xfrm flipH="false" flipV="false" rot="0">
            <a:off x="2035222" y="6237312"/>
            <a:ext cx="748409" cy="430887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ctr" indent="0" marL="0">
              <a:lnSpc>
                <a:spcPct val="100000"/>
              </a:lnSpc>
            </a:pPr>
            <a:r>
              <a:rPr spc="-1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2020</a:t>
            </a:r>
            <a:endParaRPr spc="-1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6" name="Shape 76"/>
          <p:cNvSpPr txBox="false"/>
          <p:nvPr isPhoto="false"/>
        </p:nvSpPr>
        <p:spPr>
          <a:xfrm flipH="false" flipV="false" rot="0">
            <a:off x="1027110" y="6237312"/>
            <a:ext cx="748409" cy="430887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ctr" indent="0" marL="0">
              <a:lnSpc>
                <a:spcPct val="100000"/>
              </a:lnSpc>
            </a:pPr>
            <a:r>
              <a:rPr spc="-1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2019</a:t>
            </a:r>
            <a:endParaRPr spc="-1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7" name="GroupShape 7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8" name="Shape 78"/>
          <p:cNvSpPr txBox="true"/>
          <p:nvPr isPhoto="false"/>
        </p:nvSpPr>
        <p:spPr>
          <a:xfrm flipH="false" flipV="false" rot="0">
            <a:off x="410760" y="6323400"/>
            <a:ext cx="195839" cy="364680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p>
            <a:pPr algn="r" indent="0" marL="0">
              <a:lnSpc>
                <a:spcPct val="100000"/>
              </a:lnSpc>
            </a:pPr>
            <a:r>
              <a:rPr b="true" spc="-1" strike="noStrike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3</a:t>
            </a:r>
            <a:endParaRPr b="false" spc="-1" strike="noStrike"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9" name="Shape 79"/>
          <p:cNvSpPr txBox="false"/>
          <p:nvPr isPhoto="false"/>
        </p:nvSpPr>
        <p:spPr>
          <a:xfrm flipH="false" flipV="false" rot="0">
            <a:off x="788368" y="116632"/>
            <a:ext cx="10153128" cy="481771"/>
          </a:xfrm>
          <a:prstGeom prst="rect">
            <a:avLst/>
          </a:prstGeom>
          <a:noFill/>
          <a:ln w="0">
            <a:noFill/>
          </a:ln>
        </p:spPr>
        <p:txBody>
          <a:bodyPr bIns="45000" lIns="90000" rIns="90000" tIns="45000">
            <a:noAutofit/>
          </a:bodyPr>
          <a:p>
            <a:pPr algn="ctr" indent="0" marL="0">
              <a:lnSpc>
                <a:spcPct val="90000"/>
              </a:lnSpc>
            </a:pPr>
            <a:r>
              <a:rPr b="true" spc="-1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</a:t>
            </a:r>
            <a:r>
              <a:rPr b="true" spc="-1" strike="noStrik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ассовое исполнение по отрасли «Образование» </a:t>
            </a:r>
            <a:endParaRPr b="true" spc="-1" strike="noStrike"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ctr" indent="0" marL="0">
              <a:lnSpc>
                <a:spcPct val="90000"/>
              </a:lnSpc>
            </a:pPr>
            <a:r>
              <a:rPr b="true" spc="-1" strike="noStrik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за 2022 год (%)</a:t>
            </a:r>
            <a:endParaRPr b="true" spc="-1" strike="noStrike"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hidden="false" id="80" name="Table 80"/>
          <p:cNvGraphicFramePr/>
          <p:nvPr isPhoto="false"/>
        </p:nvGraphicFramePr>
        <p:xfrm flipH="false" flipV="false" rot="0">
          <a:off x="443949" y="1196752"/>
          <a:ext cx="3785165" cy="4693920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2650214"/>
                <a:gridCol w="1134952"/>
              </a:tblGrid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Кавалеровский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99,91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63BE7B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Арсеньевский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99,80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7BC57D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Находкинский ГО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99,75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86C87D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Лазовский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99,71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8ECB7E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Пограничный МО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99,70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90CB7E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Надеждинский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99,68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95CD7E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Уссурийский ГО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99,62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A1D07F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Хорольский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99,50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BAD780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Владивостокский ГО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99,46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C2DA81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Спасский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99,42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CCDD82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Дальнереченский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99,42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CCDD82"/>
                    </a:solidFill>
                  </a:tcPr>
                </a:tc>
              </a:tr>
            </a:tbl>
          </a:graphicData>
        </a:graphic>
      </p:graphicFrame>
      <p:graphicFrame>
        <p:nvGraphicFramePr>
          <p:cNvPr hidden="false" id="81" name="Table 81"/>
          <p:cNvGraphicFramePr/>
          <p:nvPr isPhoto="false"/>
        </p:nvGraphicFramePr>
        <p:xfrm flipH="false" flipV="false" rot="0">
          <a:off x="8112224" y="1196752"/>
          <a:ext cx="3791743" cy="5126648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2748899"/>
                <a:gridCol w="1042845"/>
              </a:tblGrid>
              <a:tr h="432728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Дальнереченский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98,96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FEE783"/>
                    </a:solidFill>
                  </a:tcPr>
                </a:tc>
              </a:tr>
              <a:tr h="386535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Шкотовский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98,86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FEE683"/>
                    </a:solidFill>
                  </a:tcPr>
                </a:tc>
              </a:tr>
              <a:tr h="386535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Лесозаводский ГО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98,76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FEE482"/>
                    </a:solidFill>
                  </a:tcPr>
                </a:tc>
              </a:tr>
              <a:tr h="386535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ЗАТО город Фокино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98,74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FEE482"/>
                    </a:solidFill>
                  </a:tcPr>
                </a:tc>
              </a:tr>
              <a:tr h="386535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Тернейский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98,32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FEDD81"/>
                    </a:solidFill>
                  </a:tcPr>
                </a:tc>
              </a:tr>
              <a:tr h="386535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Спаск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-Дальний ГО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98,20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FEDB81"/>
                    </a:solidFill>
                  </a:tcPr>
                </a:tc>
              </a:tr>
              <a:tr h="386535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Партизанский ГО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98,11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FEDA80"/>
                    </a:solidFill>
                  </a:tcPr>
                </a:tc>
              </a:tr>
              <a:tr h="386535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Ольгинский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97,94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FDD780"/>
                    </a:solidFill>
                  </a:tcPr>
                </a:tc>
              </a:tr>
              <a:tr h="386535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Ханкайский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97,64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FDD37F"/>
                    </a:solidFill>
                  </a:tcPr>
                </a:tc>
              </a:tr>
              <a:tr h="386535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Большой Камень ГО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97,51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FDD07E"/>
                    </a:solidFill>
                  </a:tcPr>
                </a:tc>
              </a:tr>
              <a:tr h="386535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Анучинский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93,67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FA9573"/>
                    </a:solidFill>
                  </a:tcPr>
                </a:tc>
              </a:tr>
              <a:tr h="386535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Красноармейский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90,83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graphicFrame>
        <p:nvGraphicFramePr>
          <p:cNvPr hidden="false" id="82" name="Table 82"/>
          <p:cNvGraphicFramePr/>
          <p:nvPr isPhoto="false"/>
        </p:nvGraphicFramePr>
        <p:xfrm flipH="false" flipV="false" rot="0">
          <a:off x="4439816" y="1196752"/>
          <a:ext cx="3496743" cy="4747200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2448272"/>
                <a:gridCol w="1048471"/>
              </a:tblGrid>
              <a:tr h="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Октябрьский МО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99,40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0DE82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Пожарский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99,40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1DE82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Артемовский ГО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99,38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4DF82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Яколевский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99,30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E6E483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Дальнегорский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99,25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EFE784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latin typeface="Times New Roman"/>
                          <a:ea typeface="Times New Roman"/>
                          <a:cs typeface="Times New Roman"/>
                        </a:rPr>
                        <a:t>Партизанский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latin typeface="Times New Roman"/>
                          <a:ea typeface="Times New Roman"/>
                          <a:cs typeface="Times New Roman"/>
                        </a:rPr>
                        <a:t>99,29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EFE784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Хасанский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99,18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EFE784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Михайловский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99,13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EFE784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Черниговский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99,07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EFE784"/>
                    </a:solidFill>
                  </a:tcPr>
                </a:tc>
              </a:tr>
              <a:tr h="48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Кировский МР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99,05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EFE784"/>
                    </a:solidFill>
                  </a:tcPr>
                </a:tc>
              </a:tr>
              <a:tr h="360000">
                <a:tc gridSpan="1" hMerge="false" rowSpan="1" vMerge="false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Чугуевский</a:t>
                      </a: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МО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0560" marR="7560" marT="45720" vert="horz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false" spc="-1" strike="noStrike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98,97</a:t>
                      </a:r>
                      <a:endParaRPr b="false" spc="-1" strike="noStrike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7560" marR="7560" marT="45720" vert="horz">
                    <a:lnL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FE784"/>
                    </a:solidFill>
                  </a:tcPr>
                </a:tc>
              </a:tr>
            </a:tbl>
          </a:graphicData>
        </a:graphic>
      </p:graphicFrame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solidFill>
          <a:schemeClr val="bg1"/>
        </a:solidFill>
      </p:bgPr>
    </p:bg>
    <p:spTree>
      <p:nvGrpSpPr>
        <p:cNvPr hidden="false" id="83" name="GroupShape 8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5" name="Picture 8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19373299">
            <a:off x="6436841" y="1509141"/>
            <a:ext cx="6644264" cy="3909801"/>
          </a:xfrm>
          <a:prstGeom prst="rect">
            <a:avLst/>
          </a:prstGeom>
        </p:spPr>
      </p:pic>
      <p:sp>
        <p:nvSpPr>
          <p:cNvPr hidden="false" id="86" name="Shape 86"/>
          <p:cNvSpPr txBox="true"/>
          <p:nvPr isPhoto="false">
            <p:ph idx="0" type="subTitle"/>
          </p:nvPr>
        </p:nvSpPr>
        <p:spPr>
          <a:xfrm flipH="false" flipV="false" rot="0">
            <a:off x="115248" y="-19784"/>
            <a:ext cx="11566698" cy="11448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tru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Показатели </a:t>
            </a:r>
            <a:r>
              <a:rPr b="tru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Рособрнадзора</a:t>
            </a:r>
            <a:r>
              <a:rPr b="tru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РФ</a:t>
            </a:r>
            <a:endParaRPr b="true"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Эффективность механизмов управления качеством образования</a:t>
            </a:r>
            <a:endParaRPr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87" name="Shape 87"/>
          <p:cNvSpPr txBox="false"/>
          <p:nvPr isPhoto="false"/>
        </p:nvSpPr>
        <p:spPr>
          <a:xfrm flipH="false" flipV="false" rot="0">
            <a:off x="3575720" y="1000016"/>
            <a:ext cx="5400600" cy="156966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rgbClr val="5FE04E"/>
                </a:solidFill>
                <a:latin typeface="Calibri"/>
                <a:ea typeface="Calibri"/>
                <a:cs typeface="Calibri"/>
              </a:rPr>
              <a:t>Значение </a:t>
            </a:r>
            <a:r>
              <a:rPr b="true" sz="2400">
                <a:solidFill>
                  <a:srgbClr val="1B3281"/>
                </a:solidFill>
                <a:latin typeface="Calibri"/>
                <a:ea typeface="Calibri"/>
                <a:cs typeface="Calibri"/>
              </a:rPr>
              <a:t> </a:t>
            </a:r>
            <a:r>
              <a:rPr b="true" sz="2400">
                <a:solidFill>
                  <a:srgbClr val="5FE04E"/>
                </a:solidFill>
                <a:latin typeface="Calibri"/>
                <a:ea typeface="Calibri"/>
                <a:cs typeface="Calibri"/>
              </a:rPr>
              <a:t>показателя</a:t>
            </a:r>
            <a:r>
              <a:rPr b="true" sz="2400">
                <a:solidFill>
                  <a:srgbClr val="1B3281"/>
                </a:solidFill>
                <a:latin typeface="Calibri"/>
                <a:ea typeface="Calibri"/>
                <a:cs typeface="Calibri"/>
              </a:rPr>
              <a:t> </a:t>
            </a:r>
            <a:r>
              <a:rPr b="true" sz="2400">
                <a:solidFill>
                  <a:srgbClr val="5FE04E"/>
                </a:solidFill>
                <a:latin typeface="Calibri"/>
                <a:ea typeface="Calibri"/>
                <a:cs typeface="Calibri"/>
              </a:rPr>
              <a:t>84,1 – 100</a:t>
            </a:r>
            <a:endParaRPr b="true" sz="2400">
              <a:solidFill>
                <a:srgbClr val="5FE04E"/>
              </a:solidFill>
              <a:latin typeface="Calibri"/>
              <a:ea typeface="Calibri"/>
              <a:cs typeface="Calibri"/>
            </a:endParaRPr>
          </a:p>
          <a:p>
            <a:pPr algn="l" indent="0" marL="0"/>
            <a:r>
              <a:rPr b="true" sz="2400">
                <a:solidFill>
                  <a:srgbClr val="B3DC6A"/>
                </a:solidFill>
                <a:latin typeface="Calibri"/>
                <a:ea typeface="Calibri"/>
                <a:cs typeface="Calibri"/>
              </a:rPr>
              <a:t>Значение показателя  80,1 – 84 </a:t>
            </a:r>
            <a:r>
              <a:rPr b="true" sz="2400">
                <a:solidFill>
                  <a:srgbClr val="5FE04E"/>
                </a:solidFill>
                <a:latin typeface="Calibri"/>
                <a:ea typeface="Calibri"/>
                <a:cs typeface="Calibri"/>
              </a:rPr>
              <a:t> </a:t>
            </a:r>
            <a:endParaRPr b="true" sz="2400">
              <a:solidFill>
                <a:srgbClr val="5FE04E"/>
              </a:solidFill>
              <a:latin typeface="Calibri"/>
              <a:ea typeface="Calibri"/>
              <a:cs typeface="Calibri"/>
            </a:endParaRPr>
          </a:p>
          <a:p>
            <a:pPr algn="l" indent="0" marL="0"/>
            <a:r>
              <a:rPr b="true" sz="2400">
                <a:solidFill>
                  <a:srgbClr val="E0DC94"/>
                </a:solidFill>
                <a:latin typeface="Calibri"/>
                <a:ea typeface="Calibri"/>
                <a:cs typeface="Calibri"/>
              </a:rPr>
              <a:t>Значение показателя  75,1 – 80</a:t>
            </a:r>
            <a:endParaRPr b="true" sz="2400">
              <a:solidFill>
                <a:srgbClr val="E0DC94"/>
              </a:solidFill>
              <a:latin typeface="Calibri"/>
              <a:ea typeface="Calibri"/>
              <a:cs typeface="Calibri"/>
            </a:endParaRPr>
          </a:p>
          <a:p>
            <a:pPr algn="l" indent="0" marL="0"/>
            <a:r>
              <a:rPr b="true" sz="2400">
                <a:solidFill>
                  <a:srgbClr val="F2A19E"/>
                </a:solidFill>
                <a:latin typeface="Calibri"/>
                <a:ea typeface="Calibri"/>
                <a:cs typeface="Calibri"/>
              </a:rPr>
              <a:t>Значение показателя   0 –  75</a:t>
            </a:r>
            <a:endParaRPr b="true" sz="2400">
              <a:solidFill>
                <a:srgbClr val="F2A19E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89" name="Picture 8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2569676"/>
            <a:ext cx="7598816" cy="4175254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0" name="GroupShape 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1" name="Shape 91"/>
          <p:cNvSpPr txBox="true"/>
          <p:nvPr isPhoto="false">
            <p:ph idx="0" type="title"/>
          </p:nvPr>
        </p:nvSpPr>
        <p:spPr>
          <a:xfrm flipH="false" flipV="false" rot="0">
            <a:off x="551384" y="-171400"/>
            <a:ext cx="10972440" cy="83671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tru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Результаты оценки механизмов управления качеством образования </a:t>
            </a:r>
            <a:endParaRPr b="true"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92" name="Shape 92"/>
          <p:cNvSpPr txBox="false"/>
          <p:nvPr isPhoto="false"/>
        </p:nvSpPr>
        <p:spPr>
          <a:xfrm flipH="false" flipV="false" rot="0">
            <a:off x="191344" y="1876583"/>
            <a:ext cx="12192000" cy="452431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/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Направления:</a:t>
            </a:r>
            <a:endParaRPr b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-457200" marL="457200">
              <a:buFont typeface="+mn-lt"/>
              <a:buAutoNum startAt="1" type="arabicPeriod"/>
            </a:pPr>
            <a:r>
              <a:rPr sz="2400">
                <a:latin typeface="Times New Roman"/>
                <a:ea typeface="Times New Roman"/>
                <a:cs typeface="Times New Roman"/>
              </a:rPr>
              <a:t>оценка качества подготовки обучающихся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2. работа со школами с низкими результатами обучения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3. выявление, поддержка и развитие способностей и талантов у детей и молодёжи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4. самоопределение и проф. ориентация 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5. объективность процедур оценки качества образования и олимпиад школьников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6. эффективность руководителей всех образовательных организаций 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7. качество дополнительного проф. образования педагогических работников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8. методическая работа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9. обеспечение проф. развития педагогических работников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10. организация воспитания обучающихся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11. мониторинг качества дошкольного образования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hidden="false" id="93" name="Table 93"/>
          <p:cNvGraphicFramePr/>
          <p:nvPr isPhoto="false"/>
        </p:nvGraphicFramePr>
        <p:xfrm flipH="false" flipV="false" rot="0">
          <a:off x="1271464" y="743576"/>
          <a:ext cx="9025681" cy="1036320"/>
        </p:xfrm>
        <a:graphic>
          <a:graphicData uri="http://schemas.openxmlformats.org/drawingml/2006/table">
            <a:tbl>
              <a:tblPr bandCol="false" bandRow="true" firstCol="false" firstRow="true" lastCol="false" lastRow="false">
                <a:tableStyleId>{5C22544A-7EE6-4342-B048-85BDC9FD1C3A}</a:tableStyleId>
              </a:tblPr>
              <a:tblGrid>
                <a:gridCol w="3360508"/>
                <a:gridCol w="1416293"/>
                <a:gridCol w="1416293"/>
                <a:gridCol w="1416293"/>
                <a:gridCol w="1416293"/>
              </a:tblGrid>
              <a:tr h="361531">
                <a:tc gridSpan="1" hMerge="false" rowSpan="1" vMerge="false">
                  <a:txBody>
                    <a:bodyPr/>
                    <a:p>
                      <a:pPr algn="ctr"/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12700">
                      <a:prstDash val="solid"/>
                      <a:headEnd len="med" type="none" w="med"/>
                      <a:tailEnd len="med" type="none" w="med"/>
                    </a:lnR>
                    <a:lnT w="12700">
                      <a:prstDash val="solid"/>
                      <a:headEnd len="med" type="none" w="med"/>
                      <a:tailEnd len="med" type="none" w="med"/>
                    </a:lnT>
                    <a:lnB w="12700"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solidFill>
                      <a:srgbClr val="F5F5F5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12700">
                      <a:prstDash val="solid"/>
                      <a:headEnd len="med" type="none" w="med"/>
                      <a:tailEnd len="med" type="none" w="med"/>
                    </a:lnR>
                    <a:lnT w="12700">
                      <a:prstDash val="solid"/>
                      <a:headEnd len="med" type="none" w="med"/>
                      <a:tailEnd len="med" type="none" w="med"/>
                    </a:lnT>
                    <a:lnB w="12700"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solidFill>
                      <a:srgbClr val="F5F5F5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12700">
                      <a:prstDash val="solid"/>
                      <a:headEnd len="med" type="none" w="med"/>
                      <a:tailEnd len="med" type="none" w="med"/>
                    </a:lnR>
                    <a:lnT w="12700">
                      <a:prstDash val="solid"/>
                      <a:headEnd len="med" type="none" w="med"/>
                      <a:tailEnd len="med" type="none" w="med"/>
                    </a:lnT>
                    <a:lnB w="12700"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solidFill>
                      <a:srgbClr val="F5F5F5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12700">
                      <a:prstDash val="solid"/>
                      <a:headEnd len="med" type="none" w="med"/>
                      <a:tailEnd len="med" type="none" w="med"/>
                    </a:lnR>
                    <a:lnT w="12700">
                      <a:prstDash val="solid"/>
                      <a:headEnd len="med" type="none" w="med"/>
                      <a:tailEnd len="med" type="none" w="med"/>
                    </a:lnT>
                    <a:lnB w="12700"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solidFill>
                      <a:srgbClr val="F5F5F5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12700">
                      <a:prstDash val="solid"/>
                      <a:headEnd len="med" type="none" w="med"/>
                      <a:tailEnd len="med" type="none" w="med"/>
                    </a:lnR>
                    <a:lnT w="12700">
                      <a:prstDash val="solid"/>
                      <a:headEnd len="med" type="none" w="med"/>
                      <a:tailEnd len="med" type="none" w="med"/>
                    </a:lnT>
                    <a:lnB w="12700"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solidFill>
                      <a:srgbClr val="F5F5F5"/>
                    </a:solidFill>
                  </a:tcPr>
                </a:tc>
              </a:tr>
              <a:tr h="392160">
                <a:tc gridSpan="1" hMerge="false" rowSpan="1" vMerge="false">
                  <a:txBody>
                    <a:bodyPr/>
                    <a:p>
                      <a:pPr algn="ctr"/>
                      <a:r>
                        <a:rPr b="true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Рейтинговое место:</a:t>
                      </a:r>
                      <a:endParaRPr b="true"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12700">
                      <a:prstDash val="solid"/>
                      <a:headEnd len="med" type="none" w="med"/>
                      <a:tailEnd len="med" type="none" w="med"/>
                    </a:lnR>
                    <a:lnT w="12700">
                      <a:prstDash val="solid"/>
                      <a:headEnd len="med" type="none" w="med"/>
                      <a:tailEnd len="med" type="none" w="med"/>
                    </a:lnT>
                    <a:lnB w="12700"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solidFill>
                      <a:srgbClr val="F5F5F5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12700">
                      <a:prstDash val="solid"/>
                      <a:headEnd len="med" type="none" w="med"/>
                      <a:tailEnd len="med" type="none" w="med"/>
                    </a:lnR>
                    <a:lnT w="12700">
                      <a:prstDash val="solid"/>
                      <a:headEnd len="med" type="none" w="med"/>
                      <a:tailEnd len="med" type="none" w="med"/>
                    </a:lnT>
                    <a:lnB w="12700"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solidFill>
                      <a:srgbClr val="FF858A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67-68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12700">
                      <a:prstDash val="solid"/>
                      <a:headEnd len="med" type="none" w="med"/>
                      <a:tailEnd len="med" type="none" w="med"/>
                    </a:lnR>
                    <a:lnT w="12700">
                      <a:prstDash val="solid"/>
                      <a:headEnd len="med" type="none" w="med"/>
                      <a:tailEnd len="med" type="none" w="med"/>
                    </a:lnT>
                    <a:lnB w="12700"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solidFill>
                      <a:srgbClr val="FF858A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12700">
                      <a:prstDash val="solid"/>
                      <a:headEnd len="med" type="none" w="med"/>
                      <a:tailEnd len="med" type="none" w="med"/>
                    </a:lnR>
                    <a:lnT w="12700">
                      <a:prstDash val="solid"/>
                      <a:headEnd len="med" type="none" w="med"/>
                      <a:tailEnd len="med" type="none" w="med"/>
                    </a:lnT>
                    <a:lnB w="12700"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solidFill>
                      <a:srgbClr val="FFC1BC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24-25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12700">
                      <a:prstDash val="solid"/>
                      <a:headEnd len="med" type="none" w="med"/>
                      <a:tailEnd len="med" type="none" w="med"/>
                    </a:lnR>
                    <a:lnT w="12700">
                      <a:prstDash val="solid"/>
                      <a:headEnd len="med" type="none" w="med"/>
                      <a:tailEnd len="med" type="none" w="med"/>
                    </a:lnT>
                    <a:lnB w="12700"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solidFill>
                      <a:srgbClr val="C1F1A7"/>
                    </a:solidFill>
                  </a:tcPr>
                </a:tc>
              </a:tr>
            </a:tbl>
          </a:graphicData>
        </a:graphic>
      </p:graphicFrame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solidFill>
          <a:srgbClr val="FFFFFF"/>
        </a:solidFill>
      </p:bgPr>
    </p:bg>
    <p:spTree>
      <p:nvGrpSpPr>
        <p:cNvPr hidden="false" id="94" name="GroupShape 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5" name="Shape 95"/>
          <p:cNvSpPr txBox="true"/>
          <p:nvPr isPhoto="false"/>
        </p:nvSpPr>
        <p:spPr>
          <a:xfrm flipH="false" flipV="false" rot="0">
            <a:off x="410760" y="6323400"/>
            <a:ext cx="195839" cy="364680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p>
            <a:pPr algn="r" indent="0" marL="0">
              <a:lnSpc>
                <a:spcPct val="100000"/>
              </a:lnSpc>
            </a:pPr>
            <a:r>
              <a:rPr b="true" spc="-1" strike="noStrike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6</a:t>
            </a:r>
            <a:endParaRPr b="false" spc="-1" strike="noStrike"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6" name="Shape 96"/>
          <p:cNvSpPr txBox="false"/>
          <p:nvPr isPhoto="false"/>
        </p:nvSpPr>
        <p:spPr>
          <a:xfrm flipH="false" flipV="false" rot="0">
            <a:off x="1127448" y="58259"/>
            <a:ext cx="10868040" cy="579240"/>
          </a:xfrm>
          <a:prstGeom prst="rect">
            <a:avLst/>
          </a:prstGeom>
          <a:noFill/>
          <a:ln w="0">
            <a:noFill/>
          </a:ln>
        </p:spPr>
      </p:sp>
      <p:sp>
        <p:nvSpPr>
          <p:cNvPr hidden="false" id="97" name="Shape 97"/>
          <p:cNvSpPr txBox="true"/>
          <p:nvPr isPhoto="false"/>
        </p:nvSpPr>
        <p:spPr>
          <a:xfrm flipH="false" flipV="false" rot="0">
            <a:off x="2045999" y="128520"/>
            <a:ext cx="8100000" cy="448919"/>
          </a:xfrm>
          <a:prstGeom prst="rect">
            <a:avLst/>
          </a:prstGeom>
          <a:noFill/>
          <a:ln w="0">
            <a:noFill/>
          </a:ln>
        </p:spPr>
        <p:txBody>
          <a:bodyPr bIns="45000" lIns="90000" rIns="90000" tIns="45000">
            <a:noAutofit/>
          </a:bodyPr>
          <a:p>
            <a:pPr algn="ctr" indent="0" marL="0"/>
            <a:r>
              <a:rPr b="true" spc="-1" strike="noStrik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Мотивирующий мониторинг субъектов РФ</a:t>
            </a:r>
            <a:endParaRPr b="true" spc="-1" strike="noStrike"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99" name="Picture 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1196752"/>
            <a:ext cx="3535998" cy="4464496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solidFill>
          <a:srgbClr val="FFFFFF"/>
        </a:solidFill>
      </p:bgPr>
    </p:bg>
    <p:spTree>
      <p:nvGrpSpPr>
        <p:cNvPr hidden="false" id="100" name="GroupShape 1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1" name="Shape 101"/>
          <p:cNvSpPr txBox="true"/>
          <p:nvPr isPhoto="false"/>
        </p:nvSpPr>
        <p:spPr>
          <a:xfrm flipH="false" flipV="false" rot="0">
            <a:off x="410760" y="6323400"/>
            <a:ext cx="195839" cy="364680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p>
            <a:pPr algn="r" indent="0" marL="0">
              <a:lnSpc>
                <a:spcPct val="100000"/>
              </a:lnSpc>
            </a:pPr>
            <a:r>
              <a:rPr b="true" spc="-1" strike="noStrike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7</a:t>
            </a:r>
            <a:endParaRPr b="false" spc="-1" strike="noStrike"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2" name="Shape 102"/>
          <p:cNvSpPr txBox="false"/>
          <p:nvPr isPhoto="false"/>
        </p:nvSpPr>
        <p:spPr>
          <a:xfrm flipH="false" flipV="false" rot="0">
            <a:off x="992880" y="63360"/>
            <a:ext cx="10868040" cy="579240"/>
          </a:xfrm>
          <a:prstGeom prst="rect">
            <a:avLst/>
          </a:prstGeom>
          <a:noFill/>
          <a:ln w="0">
            <a:noFill/>
          </a:ln>
        </p:spPr>
      </p:sp>
      <p:pic>
        <p:nvPicPr>
          <p:cNvPr hidden="false" id="104" name="Picture 104"/>
          <p:cNvPicPr preferRelativeResize="true"/>
          <p:nvPr isPhoto="false"/>
        </p:nvPicPr>
        <p:blipFill>
          <a:blip r:embed="rId1"/>
          <a:srcRect b="0" l="5001" r="3333" t="0"/>
          <a:stretch/>
        </p:blipFill>
        <p:spPr>
          <a:xfrm flipH="false" flipV="false" rot="0">
            <a:off x="65779" y="1340767"/>
            <a:ext cx="4107691" cy="5388713"/>
          </a:xfrm>
          <a:prstGeom prst="rect">
            <a:avLst/>
          </a:prstGeom>
          <a:ln w="0">
            <a:noFill/>
          </a:ln>
        </p:spPr>
      </p:pic>
      <p:pic>
        <p:nvPicPr>
          <p:cNvPr hidden="false" id="106" name="Picture 10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173470" y="642600"/>
            <a:ext cx="6412992" cy="4082543"/>
          </a:xfrm>
          <a:prstGeom prst="rect">
            <a:avLst/>
          </a:prstGeom>
          <a:ln w="0">
            <a:noFill/>
          </a:ln>
        </p:spPr>
      </p:pic>
      <p:sp>
        <p:nvSpPr>
          <p:cNvPr hidden="false" id="107" name="Shape 107"/>
          <p:cNvSpPr txBox="true"/>
          <p:nvPr isPhoto="false"/>
        </p:nvSpPr>
        <p:spPr>
          <a:xfrm flipH="false" flipV="false" rot="0">
            <a:off x="2045999" y="128520"/>
            <a:ext cx="8100000" cy="448919"/>
          </a:xfrm>
          <a:prstGeom prst="rect">
            <a:avLst/>
          </a:prstGeom>
          <a:noFill/>
          <a:ln w="0">
            <a:noFill/>
          </a:ln>
        </p:spPr>
        <p:txBody>
          <a:bodyPr bIns="45000" lIns="90000" rIns="90000" tIns="45000">
            <a:noAutofit/>
          </a:bodyPr>
          <a:p>
            <a:pPr algn="ctr" indent="0" marL="0"/>
            <a:r>
              <a:rPr b="true" spc="-1" strike="noStrik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Мотивирующий мониторинг муниципалитетов</a:t>
            </a:r>
            <a:endParaRPr b="true" spc="-1" strike="noStrike"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09" name="Picture 10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882824" y="3986344"/>
            <a:ext cx="5973816" cy="2755024"/>
          </a:xfrm>
          <a:prstGeom prst="rect">
            <a:avLst/>
          </a:prstGeom>
          <a:ln w="0">
            <a:noFill/>
          </a:ln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solidFill>
          <a:schemeClr val="bg1"/>
        </a:solidFill>
      </p:bgPr>
    </p:bg>
    <p:spTree>
      <p:nvGrpSpPr>
        <p:cNvPr hidden="false" id="110" name="GroupShape 11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2" name="Picture 11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20394995">
            <a:off x="8111291" y="2119705"/>
            <a:ext cx="4106123" cy="4184123"/>
          </a:xfrm>
          <a:prstGeom prst="rect">
            <a:avLst/>
          </a:prstGeom>
          <a:ln>
            <a:noFill/>
          </a:ln>
        </p:spPr>
      </p:pic>
      <p:sp>
        <p:nvSpPr>
          <p:cNvPr hidden="false" id="113" name="Shape 113"/>
          <p:cNvSpPr txBox="true"/>
          <p:nvPr isPhoto="false"/>
        </p:nvSpPr>
        <p:spPr>
          <a:xfrm flipH="false" flipV="false" rot="0">
            <a:off x="407046" y="-65086"/>
            <a:ext cx="4704184" cy="2372444"/>
          </a:xfrm>
          <a:prstGeom prst="rect">
            <a:avLst/>
          </a:prstGeom>
          <a:noFill/>
          <a:ln w="12700">
            <a:noFill/>
          </a:ln>
        </p:spPr>
        <p:txBody>
          <a:bodyPr anchor="ctr" bIns="50800" lIns="50800" rIns="50800" tIns="50800" vert="horz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457200" marL="457200" marR="0">
              <a:spcBef>
                <a:spcPts val="4500"/>
              </a:spcBef>
              <a:spcAft>
                <a:spcPts val="0"/>
              </a:spcAft>
              <a:buFont typeface="+mn-lt"/>
              <a:buAutoNum startAt="1" type="arabicPeriod"/>
            </a:pPr>
            <a:r>
              <a:rPr b="true" baseline="0" cap="none" i="false" spc="0" strike="noStrike" sz="2200" u="none">
                <a:solidFill>
                  <a:srgbClr val="1B3281"/>
                </a:solidFill>
                <a:latin typeface="Times New Roman"/>
                <a:ea typeface="Times New Roman"/>
                <a:cs typeface="Times New Roman"/>
              </a:rPr>
              <a:t>Результаты обучения</a:t>
            </a:r>
            <a:endParaRPr b="true" baseline="0" cap="none" i="false" spc="0" strike="noStrike" sz="2200" u="none">
              <a:solidFill>
                <a:srgbClr val="1B3281"/>
              </a:solidFill>
              <a:latin typeface="Times New Roman"/>
              <a:ea typeface="Times New Roman"/>
              <a:cs typeface="Times New Roman"/>
            </a:endParaRPr>
          </a:p>
          <a:p>
            <a:pPr algn="l" marR="0">
              <a:spcAft>
                <a:spcPts val="0"/>
              </a:spcAft>
            </a:pPr>
            <a:r>
              <a:rPr baseline="0" cap="none" i="false" spc="0" strike="noStrike" sz="2200" u="none">
                <a:solidFill>
                  <a:srgbClr val="1B3281"/>
                </a:solidFill>
                <a:latin typeface="Times New Roman"/>
                <a:ea typeface="Times New Roman"/>
                <a:cs typeface="Times New Roman"/>
              </a:rPr>
              <a:t>1.1. Достижение уровня минимальной подготовки.</a:t>
            </a:r>
            <a:endParaRPr baseline="0" cap="none" i="false" spc="0" strike="noStrike" sz="2200" u="none">
              <a:solidFill>
                <a:srgbClr val="1B3281"/>
              </a:solidFill>
              <a:latin typeface="Times New Roman"/>
              <a:ea typeface="Times New Roman"/>
              <a:cs typeface="Times New Roman"/>
            </a:endParaRPr>
          </a:p>
          <a:p>
            <a:pPr algn="l" marR="0">
              <a:spcAft>
                <a:spcPts val="0"/>
              </a:spcAft>
            </a:pPr>
            <a:r>
              <a:rPr sz="2200">
                <a:solidFill>
                  <a:srgbClr val="1B3281"/>
                </a:solidFill>
                <a:latin typeface="Times New Roman"/>
                <a:ea typeface="Times New Roman"/>
                <a:cs typeface="Times New Roman"/>
              </a:rPr>
              <a:t>1.2. </a:t>
            </a:r>
            <a:r>
              <a:rPr baseline="0" cap="none" i="false" spc="0" strike="noStrike" sz="2200" u="none">
                <a:solidFill>
                  <a:srgbClr val="1B3281"/>
                </a:solidFill>
                <a:latin typeface="Times New Roman"/>
                <a:ea typeface="Times New Roman"/>
                <a:cs typeface="Times New Roman"/>
              </a:rPr>
              <a:t>Достижение высокого уровня подготовки.</a:t>
            </a:r>
            <a:endParaRPr baseline="0" cap="none" i="false" spc="0" strike="noStrike" sz="2200" u="none">
              <a:solidFill>
                <a:srgbClr val="1B328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14" name="Shape 114"/>
          <p:cNvSpPr txBox="false"/>
          <p:nvPr isPhoto="false"/>
        </p:nvSpPr>
        <p:spPr>
          <a:xfrm flipH="false" flipV="false" rot="0">
            <a:off x="1408254" y="0"/>
            <a:ext cx="9375490" cy="5232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vl="0"/>
            <a:r>
              <a:rPr b="true" sz="2800">
                <a:latin typeface="Calibri"/>
                <a:ea typeface="Calibri"/>
                <a:cs typeface="Calibri"/>
              </a:rPr>
              <a:t>Показатели муниципальных образований</a:t>
            </a:r>
            <a:endParaRPr b="true" baseline="0" cap="none" i="false" spc="0" strike="noStrike" sz="2800" u="none"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16" name="Picture 11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20357263">
            <a:off x="-260559" y="2424396"/>
            <a:ext cx="3631005" cy="3808849"/>
          </a:xfrm>
          <a:prstGeom prst="rect">
            <a:avLst/>
          </a:prstGeom>
          <a:ln>
            <a:noFill/>
          </a:ln>
        </p:spPr>
      </p:pic>
      <p:pic>
        <p:nvPicPr>
          <p:cNvPr hidden="false" id="118" name="Picture 118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20580040">
            <a:off x="2047449" y="2468065"/>
            <a:ext cx="3743216" cy="3928575"/>
          </a:xfrm>
          <a:prstGeom prst="rect">
            <a:avLst/>
          </a:prstGeom>
          <a:ln>
            <a:noFill/>
          </a:ln>
        </p:spPr>
      </p:pic>
      <p:sp>
        <p:nvSpPr>
          <p:cNvPr hidden="false" id="119" name="Shape 119"/>
          <p:cNvSpPr txBox="true"/>
          <p:nvPr isPhoto="false"/>
        </p:nvSpPr>
        <p:spPr>
          <a:xfrm flipH="false" flipV="false" rot="0">
            <a:off x="6672063" y="-64904"/>
            <a:ext cx="5544617" cy="2033890"/>
          </a:xfrm>
          <a:prstGeom prst="rect">
            <a:avLst/>
          </a:prstGeom>
          <a:noFill/>
          <a:ln w="12700">
            <a:noFill/>
          </a:ln>
        </p:spPr>
        <p:txBody>
          <a:bodyPr anchor="ctr" bIns="50800" lIns="50800" rIns="50800" tIns="50800" vert="horz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marR="0">
              <a:spcBef>
                <a:spcPts val="4500"/>
              </a:spcBef>
              <a:spcAft>
                <a:spcPts val="0"/>
              </a:spcAft>
            </a:pPr>
            <a:r>
              <a:rPr b="true" baseline="0" cap="none" i="false" spc="0" strike="noStrike" sz="2200" u="none">
                <a:solidFill>
                  <a:srgbClr val="1B3281"/>
                </a:solidFill>
                <a:latin typeface="Times New Roman"/>
                <a:ea typeface="Times New Roman"/>
                <a:cs typeface="Times New Roman"/>
              </a:rPr>
              <a:t>2. Практикоориентированность школьного образования</a:t>
            </a:r>
            <a:endParaRPr b="true" baseline="0" cap="none" i="false" spc="0" strike="noStrike" sz="2200" u="none">
              <a:solidFill>
                <a:srgbClr val="1B3281"/>
              </a:solidFill>
              <a:latin typeface="Times New Roman"/>
              <a:ea typeface="Times New Roman"/>
              <a:cs typeface="Times New Roman"/>
            </a:endParaRPr>
          </a:p>
          <a:p>
            <a:pPr algn="l" marR="0">
              <a:spcAft>
                <a:spcPts val="0"/>
              </a:spcAft>
            </a:pPr>
            <a:r>
              <a:rPr baseline="0" cap="none" i="false" spc="0" strike="noStrike" sz="2200" u="none">
                <a:solidFill>
                  <a:srgbClr val="1B3281"/>
                </a:solidFill>
                <a:latin typeface="Times New Roman"/>
                <a:ea typeface="Times New Roman"/>
                <a:cs typeface="Times New Roman"/>
              </a:rPr>
              <a:t>2.1. </a:t>
            </a:r>
            <a:r>
              <a:rPr sz="2200">
                <a:solidFill>
                  <a:srgbClr val="1B328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baseline="0" cap="none" i="false" spc="0" strike="noStrike" sz="2200" u="none">
                <a:solidFill>
                  <a:srgbClr val="1B3281"/>
                </a:solidFill>
                <a:latin typeface="Times New Roman"/>
                <a:ea typeface="Times New Roman"/>
                <a:cs typeface="Times New Roman"/>
              </a:rPr>
              <a:t>спользование компьютеров.</a:t>
            </a:r>
            <a:endParaRPr baseline="0" cap="none" i="false" spc="0" strike="noStrike" sz="2200" u="none">
              <a:solidFill>
                <a:srgbClr val="1B3281"/>
              </a:solidFill>
              <a:latin typeface="Times New Roman"/>
              <a:ea typeface="Times New Roman"/>
              <a:cs typeface="Times New Roman"/>
            </a:endParaRPr>
          </a:p>
          <a:p>
            <a:pPr algn="l" marR="0">
              <a:spcAft>
                <a:spcPts val="0"/>
              </a:spcAft>
            </a:pPr>
            <a:r>
              <a:rPr sz="2200">
                <a:solidFill>
                  <a:srgbClr val="1B3281"/>
                </a:solidFill>
                <a:latin typeface="Times New Roman"/>
                <a:ea typeface="Times New Roman"/>
                <a:cs typeface="Times New Roman"/>
              </a:rPr>
              <a:t>2.2. Поступление в вузы своего региона.</a:t>
            </a:r>
            <a:endParaRPr sz="2200">
              <a:solidFill>
                <a:srgbClr val="1B328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21" name="Picture 121"/>
          <p:cNvPicPr preferRelativeResize="true"/>
          <p:nvPr isPhoto="false"/>
        </p:nvPicPr>
        <p:blipFill>
          <a:blip r:embed="rId4"/>
          <a:srcRect b="2417" l="0" r="0" t="1"/>
          <a:stretch/>
        </p:blipFill>
        <p:spPr>
          <a:xfrm flipH="false" flipV="false" rot="20481440">
            <a:off x="5049039" y="2255416"/>
            <a:ext cx="3885924" cy="3998938"/>
          </a:xfrm>
          <a:prstGeom prst="rect">
            <a:avLst/>
          </a:prstGeom>
          <a:ln>
            <a:noFill/>
          </a:ln>
        </p:spPr>
      </p:pic>
      <p:sp>
        <p:nvSpPr>
          <p:cNvPr hidden="false" id="122" name="Shape 122"/>
          <p:cNvSpPr txBox="true"/>
          <p:nvPr isPhoto="false"/>
        </p:nvSpPr>
        <p:spPr>
          <a:xfrm flipH="false" flipV="false" rot="0">
            <a:off x="407046" y="5758469"/>
            <a:ext cx="10576508" cy="1012071"/>
          </a:xfrm>
          <a:prstGeom prst="rect">
            <a:avLst/>
          </a:prstGeom>
          <a:noFill/>
          <a:ln w="12700">
            <a:noFill/>
          </a:ln>
        </p:spPr>
        <p:txBody>
          <a:bodyPr anchor="ctr" bIns="50800" lIns="50800" rIns="50800" tIns="50800" vert="horz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 marR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b="true" baseline="0" cap="none" i="false" spc="0" strike="noStrike" sz="2400" u="none">
                <a:solidFill>
                  <a:srgbClr val="1B3281"/>
                </a:solidFill>
                <a:latin typeface="Calibri"/>
                <a:ea typeface="Calibri"/>
                <a:cs typeface="Calibri"/>
              </a:rPr>
              <a:t>          </a:t>
            </a:r>
            <a:r>
              <a:rPr b="true" sz="2400">
                <a:solidFill>
                  <a:srgbClr val="1B3281"/>
                </a:solidFill>
                <a:latin typeface="Calibri"/>
                <a:ea typeface="Calibri"/>
                <a:cs typeface="Calibri"/>
              </a:rPr>
              <a:t>1</a:t>
            </a:r>
            <a:r>
              <a:rPr b="true" baseline="0" cap="none" i="false" spc="0" strike="noStrike" sz="2400" u="none">
                <a:solidFill>
                  <a:srgbClr val="1B3281"/>
                </a:solidFill>
                <a:latin typeface="Calibri"/>
                <a:ea typeface="Calibri"/>
                <a:cs typeface="Calibri"/>
              </a:rPr>
              <a:t>.1.                             1.2.                                   2.1.                                      2.2                                  </a:t>
            </a:r>
            <a:endParaRPr b="true" baseline="0" cap="none" i="false" spc="0" strike="noStrike" sz="2400" u="none">
              <a:solidFill>
                <a:srgbClr val="1B3281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solidFill>
          <a:srgbClr val="FAFAFA"/>
        </a:solidFill>
      </p:bgPr>
    </p:bg>
    <p:spTree>
      <p:nvGrpSpPr>
        <p:cNvPr hidden="false" id="123" name="GroupShape 12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5" name="Picture 12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392144" y="1375254"/>
            <a:ext cx="4521294" cy="4558973"/>
          </a:xfrm>
          <a:prstGeom prst="rect">
            <a:avLst/>
          </a:prstGeom>
        </p:spPr>
      </p:pic>
      <p:pic>
        <p:nvPicPr>
          <p:cNvPr hidden="false" id="127" name="Picture 12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594004" y="1346704"/>
            <a:ext cx="4493035" cy="4530477"/>
          </a:xfrm>
          <a:prstGeom prst="rect">
            <a:avLst/>
          </a:prstGeom>
        </p:spPr>
      </p:pic>
      <p:pic>
        <p:nvPicPr>
          <p:cNvPr hidden="false" id="129" name="Picture 12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55575" y="1582331"/>
            <a:ext cx="4203288" cy="4238316"/>
          </a:xfrm>
          <a:prstGeom prst="rect">
            <a:avLst/>
          </a:prstGeom>
        </p:spPr>
      </p:pic>
      <p:sp>
        <p:nvSpPr>
          <p:cNvPr hidden="false" id="130" name="Shape 130"/>
          <p:cNvSpPr txBox="true"/>
          <p:nvPr isPhoto="false">
            <p:ph idx="0" type="title"/>
          </p:nvPr>
        </p:nvSpPr>
        <p:spPr>
          <a:xfrm flipH="false" flipV="false" rot="0">
            <a:off x="551384" y="0"/>
            <a:ext cx="10972440" cy="635120"/>
          </a:xfrm>
          <a:prstGeom prst="rect">
            <a:avLst/>
          </a:prstGeom>
          <a:solidFill>
            <a:srgbClr val="FAFAFA"/>
          </a:solidFill>
        </p:spPr>
        <p:txBody>
          <a:bodyPr/>
          <a:lstStyle>
            <a:defPPr/>
            <a:lvl1pPr lvl="0"/>
          </a:lstStyle>
          <a:p>
            <a:pPr algn="ctr"/>
            <a:r>
              <a:rPr b="true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Кадровая политика</a:t>
            </a:r>
            <a:endParaRPr b="true"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31" name="Shape 131"/>
          <p:cNvSpPr txBox="false"/>
          <p:nvPr isPhoto="false"/>
        </p:nvSpPr>
        <p:spPr>
          <a:xfrm flipH="false" flipV="false" rot="0">
            <a:off x="249823" y="594425"/>
            <a:ext cx="4136801" cy="144655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pc="-1" sz="2200">
                <a:solidFill>
                  <a:srgbClr val="043161"/>
                </a:solidFill>
                <a:latin typeface="Calibri"/>
                <a:ea typeface="Calibri"/>
                <a:cs typeface="Calibri"/>
              </a:rPr>
              <a:t>Доля руководящих работников в возрасте до 35 лет в общей численности руководящих работников </a:t>
            </a:r>
            <a:endParaRPr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2" name="Shape 132"/>
          <p:cNvSpPr txBox="false"/>
          <p:nvPr isPhoto="false"/>
        </p:nvSpPr>
        <p:spPr>
          <a:xfrm flipH="false" flipV="false" rot="0">
            <a:off x="154455" y="5589240"/>
            <a:ext cx="4490392" cy="110799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Значение показателя  0 - 5%</a:t>
            </a:r>
            <a:r>
              <a:rPr sz="2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endParaRPr sz="22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Значение показателя  6 - 10%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Значение показателя  11 - 20%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33" name="Shape 133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4" name="Shape 134"/>
          <p:cNvSpPr txBox="false"/>
          <p:nvPr isPhoto="false"/>
        </p:nvSpPr>
        <p:spPr>
          <a:xfrm flipH="false" flipV="false" rot="0">
            <a:off x="4660424" y="566666"/>
            <a:ext cx="3848388" cy="144654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pc="-1" sz="2200">
                <a:solidFill>
                  <a:srgbClr val="043161"/>
                </a:solidFill>
                <a:latin typeface="Calibri"/>
                <a:ea typeface="Calibri"/>
                <a:cs typeface="Calibri"/>
              </a:rPr>
              <a:t>Численность обучающихся с ОВЗ в расчете на 1 учителя-дефектолога, учителя-логопеда</a:t>
            </a:r>
            <a:endParaRPr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5" name="Shape 135"/>
          <p:cNvSpPr txBox="false"/>
          <p:nvPr isPhoto="false"/>
        </p:nvSpPr>
        <p:spPr>
          <a:xfrm flipH="false" flipV="false" rot="0">
            <a:off x="4395102" y="5623470"/>
            <a:ext cx="2491580" cy="1107995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sz="2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Узкие специалисты</a:t>
            </a:r>
            <a:endParaRPr sz="22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отсутствие</a:t>
            </a:r>
            <a:r>
              <a:rPr sz="22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endParaRPr sz="220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наличие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36" name="Shape 136"/>
          <p:cNvSpPr txBox="false"/>
          <p:nvPr isPhoto="false"/>
        </p:nvSpPr>
        <p:spPr>
          <a:xfrm flipH="false" flipV="false" rot="0">
            <a:off x="8495664" y="478511"/>
            <a:ext cx="3560356" cy="144655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pc="-1" sz="2200">
                <a:solidFill>
                  <a:srgbClr val="043161"/>
                </a:solidFill>
                <a:latin typeface="Calibri"/>
                <a:ea typeface="Calibri"/>
                <a:cs typeface="Calibri"/>
              </a:rPr>
              <a:t>Доля педагогических работников категории «соответствие занимаемой должности»</a:t>
            </a:r>
            <a:endParaRPr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7" name="Shape 137"/>
          <p:cNvSpPr txBox="false"/>
          <p:nvPr isPhoto="false"/>
        </p:nvSpPr>
        <p:spPr>
          <a:xfrm flipH="false" flipV="false" rot="0">
            <a:off x="7833531" y="5589240"/>
            <a:ext cx="4011513" cy="110799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Значение показателя  66 - 75%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Значение показателя  50 - 65%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Значение показателя 30 - 49%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MyOffice-CoreFramework-Android/29-1028.734.7326.662.0@RELEASE-CORE-29.0-RC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2023-02-05T01:38:32Z</dcterms:modified>
</cp:coreProperties>
</file>